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6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B59E"/>
    <a:srgbClr val="F67575"/>
    <a:srgbClr val="FFE194"/>
    <a:srgbClr val="E9F6EF"/>
    <a:srgbClr val="0E185F"/>
    <a:srgbClr val="3D84B8"/>
    <a:srgbClr val="005082"/>
    <a:srgbClr val="EFDAD7"/>
    <a:srgbClr val="FFA41B"/>
    <a:srgbClr val="FFA3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22"/>
    <p:restoredTop sz="94675"/>
  </p:normalViewPr>
  <p:slideViewPr>
    <p:cSldViewPr snapToGrid="0" snapToObjects="1">
      <p:cViewPr varScale="1">
        <p:scale>
          <a:sx n="132" d="100"/>
          <a:sy n="132" d="100"/>
        </p:scale>
        <p:origin x="160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5294BA-DAAD-494C-8F77-D7D7AB227B9E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C0803E-2615-4A40-BD19-FD04D6CE9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713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803E-2615-4A40-BD19-FD04D6CE9D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87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803E-2615-4A40-BD19-FD04D6CE9D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68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803E-2615-4A40-BD19-FD04D6CE9D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92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0803E-2615-4A40-BD19-FD04D6CE9D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6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0BD87-C64B-C7C0-AB0D-38A50537E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18237C-A526-1C4D-E75D-9199461CCF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989E2-FF2F-7CFC-BD12-9C7792760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1B411-4F3C-8ED0-8286-7DD36AA23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B2655-0F6C-8684-6DDF-6FC5EB8B8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53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4D36C-2EC6-D001-C3EA-2333D72E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991821-A131-3005-1577-F4CCAC75D3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E0742-AD3B-4F9A-3709-DD6B4DC93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917C4-5D3C-CFF2-550A-EFFAA2A72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2CA2B-F77A-166E-9F1B-99532F85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47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5D1628-9A17-5D0E-6B43-797C1AFD3B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451BC3-A767-66E1-34AA-0DB886D023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1FE8C-FF3D-880E-743B-22F9F851C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9C589-FF62-6984-4B92-BF5E8B451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33562-CC3A-24AE-CAB3-BA518E062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01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9A11D-D60C-4B35-EE9A-51F3E240F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FB604-9104-E752-F71C-3DDE4C87E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52189-D256-2917-18E9-41E096DD1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0E5FF-BB13-ADEC-F5F2-077FE4F0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4CC97-9DE0-105D-6ADA-D62701D89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534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F2050-37BF-24F8-B178-AF48D5E38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FF040-6DE8-D1D1-6425-680A5EAD4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50B12-604B-F49C-D3C5-692A26F82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B827D-4306-2391-6E68-D7FEDC104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35ADF-62C1-9E44-A0BC-3F7A3F2D9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065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34504-C8EB-B606-0787-7D979AA87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3A9C0-2691-04E0-D3F2-9EE2074296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8A65F-14AF-D93D-2605-2AED43913D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98498C-6E5D-FAA2-B812-48165955B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A8E1FF-55C8-F924-6DC5-6B8253A55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29DAE-5712-F678-F3D0-AFD648709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75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829F9-68C7-DA28-E71D-49A9B0832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E819F-9502-F795-8338-82EFD3DC7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5C2762-94F5-1B16-E62F-BF83789042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2BD156-49FC-00EC-BC79-64D1D3735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0E27E1-52DA-754B-481C-59A4366A44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1D51A7-C2EA-E6E8-7675-F6D4EBD0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07DB4D-958E-031B-D453-6C4303DB7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14548D-41F2-7E97-96B9-A244D2AE3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96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0E99E-35BA-FC39-DAC6-391744F74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9390A7-D6EE-03C3-002B-9F355640B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91F900-DEBC-7070-B1EA-6F2AC3938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90266-BE05-9BDD-E3B6-069B89284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64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A8FC75-A25B-55E6-D039-04EF901C3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C69D8A-90D7-AD1A-8540-9A4B2AE9D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391411-E0BC-E6E7-A78A-6A161AEB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042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3C25A-EDF0-6905-3D7E-608E0E88C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373B1-B020-8B43-5F38-27F04094B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331DB1-AB15-7330-0231-890EBCBBC8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155892-865C-F5B1-4A9F-1EB377740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0B9B0A-100A-C509-AA93-9A60B8600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64908-DC7A-20E0-5967-B60AEC3B9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100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E5017-4A1F-6F09-FC1C-FEAB5E44F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89D60D-8597-CA3F-1884-B1FF093228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B337A-2731-2F0C-4F44-E7295D504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9F7DF8-CF3C-7193-3489-B8882778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84F078-7E1B-33D9-6AB3-ABE66B6EA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A31C83-A7DD-2C34-3CE6-17A54B3B2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83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251D39-73B0-36E1-A184-3A5E18856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6D245-81C2-A545-5656-6C49A7711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B20C0-919D-002F-B5C0-271365EA4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84237-CC56-6F4F-9C91-892C170F2C2F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3DF83-D6F4-DBDF-3DC1-C60FD4EFD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3343B-430D-64D3-43E2-F9F561E756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1E1C8-4FA5-E246-AE69-BA1D3FDBE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1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9.png"/><Relationship Id="rId4" Type="http://schemas.openxmlformats.org/officeDocument/2006/relationships/image" Target="../media/image1.jp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7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8.pn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2B1552-D67E-8121-D1A9-C3FA6F3A780E}"/>
              </a:ext>
            </a:extLst>
          </p:cNvPr>
          <p:cNvSpPr txBox="1"/>
          <p:nvPr/>
        </p:nvSpPr>
        <p:spPr>
          <a:xfrm>
            <a:off x="701072" y="1970912"/>
            <a:ext cx="97584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64C9C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POPS! </a:t>
            </a:r>
            <a:r>
              <a:rPr lang="en-US" sz="3600" b="1" spc="-150" dirty="0">
                <a:solidFill>
                  <a:srgbClr val="B1D0E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</a:t>
            </a:r>
            <a:r>
              <a:rPr lang="en-US" sz="3600" b="1" spc="-150" dirty="0">
                <a:solidFill>
                  <a:srgbClr val="4C4C6D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roactive </a:t>
            </a:r>
            <a:r>
              <a:rPr lang="en-US" sz="3600" b="1" spc="-150" dirty="0">
                <a:solidFill>
                  <a:srgbClr val="B8DFD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</a:t>
            </a:r>
            <a:r>
              <a:rPr lang="en-US" sz="3600" b="1" spc="-150" dirty="0">
                <a:solidFill>
                  <a:srgbClr val="4C4C6D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utreach </a:t>
            </a:r>
            <a:r>
              <a:rPr lang="en-US" sz="3600" b="1" spc="-150" dirty="0">
                <a:solidFill>
                  <a:srgbClr val="B1D0E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</a:t>
            </a:r>
            <a:r>
              <a:rPr lang="en-US" sz="3600" b="1" spc="-150" dirty="0">
                <a:solidFill>
                  <a:srgbClr val="4C4C6D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rogram for </a:t>
            </a:r>
            <a:r>
              <a:rPr lang="en-US" sz="3600" b="1" spc="-150" dirty="0">
                <a:solidFill>
                  <a:srgbClr val="B8DFD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</a:t>
            </a:r>
            <a:r>
              <a:rPr lang="en-US" sz="3600" b="1" spc="-150" dirty="0">
                <a:solidFill>
                  <a:srgbClr val="4C4C6D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ociety</a:t>
            </a:r>
          </a:p>
        </p:txBody>
      </p:sp>
    </p:spTree>
    <p:extLst>
      <p:ext uri="{BB962C8B-B14F-4D97-AF65-F5344CB8AC3E}">
        <p14:creationId xmlns:p14="http://schemas.microsoft.com/office/powerpoint/2010/main" val="3005065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EFF83E2E-13C7-114C-DCF0-16D9EEBA6BC4}"/>
              </a:ext>
            </a:extLst>
          </p:cNvPr>
          <p:cNvGrpSpPr/>
          <p:nvPr/>
        </p:nvGrpSpPr>
        <p:grpSpPr>
          <a:xfrm>
            <a:off x="444156" y="914399"/>
            <a:ext cx="10985350" cy="5656218"/>
            <a:chOff x="444156" y="914399"/>
            <a:chExt cx="10985350" cy="5656218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FC9395B-A857-ED62-3B39-002CE078C8ED}"/>
                </a:ext>
              </a:extLst>
            </p:cNvPr>
            <p:cNvSpPr/>
            <p:nvPr/>
          </p:nvSpPr>
          <p:spPr>
            <a:xfrm>
              <a:off x="8731723" y="914399"/>
              <a:ext cx="2697783" cy="5656217"/>
            </a:xfrm>
            <a:prstGeom prst="rect">
              <a:avLst/>
            </a:prstGeom>
            <a:solidFill>
              <a:srgbClr val="E9EF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A51D606-3FA6-DB5E-56BF-A05A107FFF56}"/>
                </a:ext>
              </a:extLst>
            </p:cNvPr>
            <p:cNvSpPr/>
            <p:nvPr/>
          </p:nvSpPr>
          <p:spPr>
            <a:xfrm>
              <a:off x="3205090" y="914400"/>
              <a:ext cx="2697783" cy="5656217"/>
            </a:xfrm>
            <a:prstGeom prst="rect">
              <a:avLst/>
            </a:prstGeom>
            <a:solidFill>
              <a:srgbClr val="E9EF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7E8F155-DDAE-955E-0FE0-A7E4EDD2EEF2}"/>
                </a:ext>
              </a:extLst>
            </p:cNvPr>
            <p:cNvSpPr/>
            <p:nvPr/>
          </p:nvSpPr>
          <p:spPr>
            <a:xfrm>
              <a:off x="5967200" y="914400"/>
              <a:ext cx="2697783" cy="5656217"/>
            </a:xfrm>
            <a:prstGeom prst="rect">
              <a:avLst/>
            </a:prstGeom>
            <a:solidFill>
              <a:srgbClr val="E8F6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F51A6D3-810D-CE9B-0ABE-C9B53C40C639}"/>
                </a:ext>
              </a:extLst>
            </p:cNvPr>
            <p:cNvSpPr/>
            <p:nvPr/>
          </p:nvSpPr>
          <p:spPr>
            <a:xfrm>
              <a:off x="444156" y="914400"/>
              <a:ext cx="2697783" cy="5656217"/>
            </a:xfrm>
            <a:prstGeom prst="rect">
              <a:avLst/>
            </a:prstGeom>
            <a:solidFill>
              <a:srgbClr val="E8F6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F64CB8E-B954-157D-3038-19BA90DB941D}"/>
                </a:ext>
              </a:extLst>
            </p:cNvPr>
            <p:cNvGrpSpPr/>
            <p:nvPr/>
          </p:nvGrpSpPr>
          <p:grpSpPr>
            <a:xfrm>
              <a:off x="650707" y="1718729"/>
              <a:ext cx="2207601" cy="2913644"/>
              <a:chOff x="0" y="1023675"/>
              <a:chExt cx="2207601" cy="2913644"/>
            </a:xfrm>
          </p:grpSpPr>
          <p:pic>
            <p:nvPicPr>
              <p:cNvPr id="12" name="Picture 11" descr="A picture containing outdoor, person&#10;&#10;Description automatically generated">
                <a:extLst>
                  <a:ext uri="{FF2B5EF4-FFF2-40B4-BE49-F238E27FC236}">
                    <a16:creationId xmlns:a16="http://schemas.microsoft.com/office/drawing/2014/main" id="{DFC7304D-4F8E-A347-A28A-6A0BBE27DC1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748" r="5" b="21006"/>
              <a:stretch/>
            </p:blipFill>
            <p:spPr>
              <a:xfrm>
                <a:off x="0" y="1023675"/>
                <a:ext cx="2207601" cy="2207601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</p:spPr>
          </p:pic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7C33D6F2-4B73-09AF-203E-74FF086B07CF}"/>
                  </a:ext>
                </a:extLst>
              </p:cNvPr>
              <p:cNvGrpSpPr/>
              <p:nvPr/>
            </p:nvGrpSpPr>
            <p:grpSpPr>
              <a:xfrm>
                <a:off x="394311" y="3314148"/>
                <a:ext cx="1418978" cy="623171"/>
                <a:chOff x="2044857" y="3650465"/>
                <a:chExt cx="1418978" cy="623171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9C51890-CB23-3527-1C04-FFD59F7FF1B4}"/>
                    </a:ext>
                  </a:extLst>
                </p:cNvPr>
                <p:cNvSpPr txBox="1"/>
                <p:nvPr/>
              </p:nvSpPr>
              <p:spPr>
                <a:xfrm>
                  <a:off x="2044857" y="3650465"/>
                  <a:ext cx="141897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latin typeface="Helvetica Neue Condensed" panose="02000503000000020004" pitchFamily="2" charset="0"/>
                      <a:ea typeface="Helvetica Neue Condensed" panose="02000503000000020004" pitchFamily="2" charset="0"/>
                      <a:cs typeface="Helvetica Neue Condensed" panose="02000503000000020004" pitchFamily="2" charset="0"/>
                    </a:rPr>
                    <a:t>KAREN CHIEN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239D707-175D-BC8C-BFC1-4456D6E0243E}"/>
                    </a:ext>
                  </a:extLst>
                </p:cNvPr>
                <p:cNvSpPr txBox="1"/>
                <p:nvPr/>
              </p:nvSpPr>
              <p:spPr>
                <a:xfrm>
                  <a:off x="2159215" y="3965859"/>
                  <a:ext cx="119026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4C4C6D"/>
                      </a:solidFill>
                      <a:latin typeface="Noto Sans Kannada Thin" panose="020B0202040504020204" pitchFamily="34" charset="0"/>
                      <a:ea typeface="Helvetica Neue Condensed" panose="02000503000000020004" pitchFamily="2" charset="0"/>
                      <a:cs typeface="Noto Sans Kannada Thin" panose="020B0202040504020204" pitchFamily="34" charset="0"/>
                    </a:rPr>
                    <a:t>Data Scientist</a:t>
                  </a:r>
                </a:p>
              </p:txBody>
            </p:sp>
          </p:grp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E8706C6-F223-A5D1-BFB9-A6BC6415977E}"/>
                </a:ext>
              </a:extLst>
            </p:cNvPr>
            <p:cNvGrpSpPr/>
            <p:nvPr/>
          </p:nvGrpSpPr>
          <p:grpSpPr>
            <a:xfrm>
              <a:off x="3414897" y="1718729"/>
              <a:ext cx="2207601" cy="2923165"/>
              <a:chOff x="3293129" y="1019866"/>
              <a:chExt cx="2207601" cy="2923165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4182B4C2-9281-37BB-5A66-9AD9C4C287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1107" t="36099" r="21139" b="26896"/>
              <a:stretch/>
            </p:blipFill>
            <p:spPr>
              <a:xfrm>
                <a:off x="3293129" y="1019866"/>
                <a:ext cx="2207601" cy="2207601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</p:spPr>
          </p:pic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652CFEA-F44B-A868-B15A-5E75196DB02B}"/>
                  </a:ext>
                </a:extLst>
              </p:cNvPr>
              <p:cNvGrpSpPr/>
              <p:nvPr/>
            </p:nvGrpSpPr>
            <p:grpSpPr>
              <a:xfrm>
                <a:off x="3776406" y="3316052"/>
                <a:ext cx="1241045" cy="626979"/>
                <a:chOff x="2135426" y="3646657"/>
                <a:chExt cx="1241045" cy="626979"/>
              </a:xfrm>
            </p:grpSpPr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DAC25F91-F3BC-F09F-353D-22DF0C39AAE4}"/>
                    </a:ext>
                  </a:extLst>
                </p:cNvPr>
                <p:cNvSpPr txBox="1"/>
                <p:nvPr/>
              </p:nvSpPr>
              <p:spPr>
                <a:xfrm>
                  <a:off x="2135426" y="3646657"/>
                  <a:ext cx="124104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latin typeface="Helvetica Neue Condensed" panose="02000503000000020004" pitchFamily="2" charset="0"/>
                      <a:ea typeface="Helvetica Neue Condensed" panose="02000503000000020004" pitchFamily="2" charset="0"/>
                      <a:cs typeface="Helvetica Neue Condensed" panose="02000503000000020004" pitchFamily="2" charset="0"/>
                    </a:rPr>
                    <a:t>XINHONG LI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150065E7-5B3A-FB5E-22CC-CC111F63D1D9}"/>
                    </a:ext>
                  </a:extLst>
                </p:cNvPr>
                <p:cNvSpPr txBox="1"/>
                <p:nvPr/>
              </p:nvSpPr>
              <p:spPr>
                <a:xfrm>
                  <a:off x="2159215" y="3965859"/>
                  <a:ext cx="119026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4C4C6D"/>
                      </a:solidFill>
                      <a:latin typeface="Noto Sans Kannada Thin" panose="020B0202040504020204" pitchFamily="34" charset="0"/>
                      <a:ea typeface="Helvetica Neue Condensed" panose="02000503000000020004" pitchFamily="2" charset="0"/>
                      <a:cs typeface="Noto Sans Kannada Thin" panose="020B0202040504020204" pitchFamily="34" charset="0"/>
                    </a:rPr>
                    <a:t>Data Scientist</a:t>
                  </a:r>
                </a:p>
              </p:txBody>
            </p: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3D9331C9-0504-16C9-DF79-FC1FC6AB83CD}"/>
                </a:ext>
              </a:extLst>
            </p:cNvPr>
            <p:cNvGrpSpPr/>
            <p:nvPr/>
          </p:nvGrpSpPr>
          <p:grpSpPr>
            <a:xfrm>
              <a:off x="6179087" y="1718729"/>
              <a:ext cx="2207601" cy="2917453"/>
              <a:chOff x="6586257" y="1019866"/>
              <a:chExt cx="2207601" cy="2917453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41CCB756-98D4-1348-82F3-BE54D67322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7039" t="17812" r="14621" b="27687"/>
              <a:stretch/>
            </p:blipFill>
            <p:spPr>
              <a:xfrm>
                <a:off x="6586257" y="1019866"/>
                <a:ext cx="2207601" cy="2207601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</p:spPr>
          </p:pic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88966626-E599-C8E0-8013-5B86F7A4559C}"/>
                  </a:ext>
                </a:extLst>
              </p:cNvPr>
              <p:cNvGrpSpPr/>
              <p:nvPr/>
            </p:nvGrpSpPr>
            <p:grpSpPr>
              <a:xfrm>
                <a:off x="7094926" y="3314148"/>
                <a:ext cx="1190262" cy="623171"/>
                <a:chOff x="2159215" y="3650465"/>
                <a:chExt cx="1190262" cy="623171"/>
              </a:xfrm>
            </p:grpSpPr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5ACC7A88-26D8-3994-8DD6-6441D31B7A39}"/>
                    </a:ext>
                  </a:extLst>
                </p:cNvPr>
                <p:cNvSpPr txBox="1"/>
                <p:nvPr/>
              </p:nvSpPr>
              <p:spPr>
                <a:xfrm>
                  <a:off x="2161331" y="3650465"/>
                  <a:ext cx="118814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latin typeface="Helvetica Neue Condensed" panose="02000503000000020004" pitchFamily="2" charset="0"/>
                      <a:ea typeface="Helvetica Neue Condensed" panose="02000503000000020004" pitchFamily="2" charset="0"/>
                      <a:cs typeface="Helvetica Neue Condensed" panose="02000503000000020004" pitchFamily="2" charset="0"/>
                    </a:rPr>
                    <a:t>WONKI LEE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F70562A-FB35-B0B5-F0C7-CCAB9916D4F1}"/>
                    </a:ext>
                  </a:extLst>
                </p:cNvPr>
                <p:cNvSpPr txBox="1"/>
                <p:nvPr/>
              </p:nvSpPr>
              <p:spPr>
                <a:xfrm>
                  <a:off x="2159215" y="3965859"/>
                  <a:ext cx="119026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4C4C6D"/>
                      </a:solidFill>
                      <a:latin typeface="Noto Sans Kannada Thin" panose="020B0202040504020204" pitchFamily="34" charset="0"/>
                      <a:ea typeface="Helvetica Neue Condensed" panose="02000503000000020004" pitchFamily="2" charset="0"/>
                      <a:cs typeface="Noto Sans Kannada Thin" panose="020B0202040504020204" pitchFamily="34" charset="0"/>
                    </a:rPr>
                    <a:t>Data Scientist</a:t>
                  </a:r>
                </a:p>
              </p:txBody>
            </p:sp>
          </p:grp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2E4F833-8A64-A33B-40A9-9A42E40C9117}"/>
                </a:ext>
              </a:extLst>
            </p:cNvPr>
            <p:cNvGrpSpPr/>
            <p:nvPr/>
          </p:nvGrpSpPr>
          <p:grpSpPr>
            <a:xfrm>
              <a:off x="8969402" y="1718729"/>
              <a:ext cx="2203704" cy="2921261"/>
              <a:chOff x="9879385" y="1019866"/>
              <a:chExt cx="2203704" cy="2921261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BF445B4C-5777-B98A-CF74-EE1D0025B72E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6"/>
              <a:srcRect t="30323" r="24592" b="16344"/>
              <a:stretch/>
            </p:blipFill>
            <p:spPr>
              <a:xfrm>
                <a:off x="9879385" y="1019866"/>
                <a:ext cx="2203704" cy="2203704"/>
              </a:xfrm>
              <a:prstGeom prst="ellipse">
                <a:avLst/>
              </a:prstGeom>
              <a:ln>
                <a:noFill/>
              </a:ln>
              <a:effectLst>
                <a:softEdge rad="0"/>
              </a:effectLst>
            </p:spPr>
          </p:pic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069752BC-F556-0520-71B2-95077687189D}"/>
                  </a:ext>
                </a:extLst>
              </p:cNvPr>
              <p:cNvGrpSpPr/>
              <p:nvPr/>
            </p:nvGrpSpPr>
            <p:grpSpPr>
              <a:xfrm>
                <a:off x="10187686" y="3317956"/>
                <a:ext cx="1587101" cy="623171"/>
                <a:chOff x="2159215" y="3650465"/>
                <a:chExt cx="1587101" cy="623171"/>
              </a:xfrm>
            </p:grpSpPr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131189BE-A838-8F7E-B638-5AFAAC6BA323}"/>
                    </a:ext>
                  </a:extLst>
                </p:cNvPr>
                <p:cNvSpPr txBox="1"/>
                <p:nvPr/>
              </p:nvSpPr>
              <p:spPr>
                <a:xfrm>
                  <a:off x="2255298" y="3650465"/>
                  <a:ext cx="139493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>
                      <a:latin typeface="Helvetica Neue Condensed" panose="02000503000000020004" pitchFamily="2" charset="0"/>
                      <a:ea typeface="Helvetica Neue Condensed" panose="02000503000000020004" pitchFamily="2" charset="0"/>
                      <a:cs typeface="Helvetica Neue Condensed" panose="02000503000000020004" pitchFamily="2" charset="0"/>
                    </a:rPr>
                    <a:t>MOMO CHIEN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1C556966-A94F-80FA-D1EA-C88332B4CB63}"/>
                    </a:ext>
                  </a:extLst>
                </p:cNvPr>
                <p:cNvSpPr txBox="1"/>
                <p:nvPr/>
              </p:nvSpPr>
              <p:spPr>
                <a:xfrm>
                  <a:off x="2159215" y="3965859"/>
                  <a:ext cx="158710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 err="1">
                      <a:solidFill>
                        <a:srgbClr val="4C4C6D"/>
                      </a:solidFill>
                      <a:latin typeface="Noto Sans Kannada Thin" panose="020B0202040504020204" pitchFamily="34" charset="0"/>
                      <a:ea typeface="Helvetica Neue Condensed" panose="02000503000000020004" pitchFamily="2" charset="0"/>
                      <a:cs typeface="Noto Sans Kannada Thin" panose="020B0202040504020204" pitchFamily="34" charset="0"/>
                    </a:rPr>
                    <a:t>Barketing</a:t>
                  </a:r>
                  <a:r>
                    <a:rPr lang="en-US" sz="1400" dirty="0">
                      <a:solidFill>
                        <a:srgbClr val="4C4C6D"/>
                      </a:solidFill>
                      <a:latin typeface="Noto Sans Kannada Thin" panose="020B0202040504020204" pitchFamily="34" charset="0"/>
                      <a:ea typeface="Helvetica Neue Condensed" panose="02000503000000020004" pitchFamily="2" charset="0"/>
                      <a:cs typeface="Noto Sans Kannada Thin" panose="020B0202040504020204" pitchFamily="34" charset="0"/>
                    </a:rPr>
                    <a:t> Manager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455789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riangle 15">
            <a:extLst>
              <a:ext uri="{FF2B5EF4-FFF2-40B4-BE49-F238E27FC236}">
                <a16:creationId xmlns:a16="http://schemas.microsoft.com/office/drawing/2014/main" id="{FD31D32C-783B-24C7-6A34-F8CFD140C2F4}"/>
              </a:ext>
            </a:extLst>
          </p:cNvPr>
          <p:cNvSpPr/>
          <p:nvPr/>
        </p:nvSpPr>
        <p:spPr>
          <a:xfrm>
            <a:off x="3275832" y="2285719"/>
            <a:ext cx="5251268" cy="3233057"/>
          </a:xfrm>
          <a:prstGeom prst="triangle">
            <a:avLst/>
          </a:prstGeom>
          <a:solidFill>
            <a:srgbClr val="FFE194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D9E958E-9AEA-CE12-5BDF-EA911726DFC5}"/>
              </a:ext>
            </a:extLst>
          </p:cNvPr>
          <p:cNvSpPr/>
          <p:nvPr/>
        </p:nvSpPr>
        <p:spPr>
          <a:xfrm>
            <a:off x="1391194" y="248195"/>
            <a:ext cx="5547360" cy="3291840"/>
          </a:xfrm>
          <a:prstGeom prst="ellipse">
            <a:avLst/>
          </a:prstGeom>
          <a:solidFill>
            <a:srgbClr val="E9EFC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7B71D5C-2284-28DD-F3B2-F98C67466722}"/>
              </a:ext>
            </a:extLst>
          </p:cNvPr>
          <p:cNvSpPr/>
          <p:nvPr/>
        </p:nvSpPr>
        <p:spPr>
          <a:xfrm>
            <a:off x="4835434" y="248195"/>
            <a:ext cx="5547360" cy="3291840"/>
          </a:xfrm>
          <a:prstGeom prst="ellipse">
            <a:avLst/>
          </a:prstGeom>
          <a:solidFill>
            <a:srgbClr val="B8DFD8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AE7327-41EA-8D8C-7DF5-47E28AE49EE7}"/>
              </a:ext>
            </a:extLst>
          </p:cNvPr>
          <p:cNvSpPr txBox="1"/>
          <p:nvPr/>
        </p:nvSpPr>
        <p:spPr>
          <a:xfrm>
            <a:off x="6534000" y="433475"/>
            <a:ext cx="2372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TYPE 2 DIABETES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8A827A-796D-D43E-2EF4-EA2B79E3EF71}"/>
              </a:ext>
            </a:extLst>
          </p:cNvPr>
          <p:cNvSpPr txBox="1"/>
          <p:nvPr/>
        </p:nvSpPr>
        <p:spPr>
          <a:xfrm>
            <a:off x="2824978" y="435960"/>
            <a:ext cx="2679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SOCIAL DETERMINANTS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2A1CD4-B02D-F5AF-011F-00A36D0E5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253" y="1100182"/>
            <a:ext cx="539206" cy="5392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FF9EDFA-91B4-6523-5B1B-773E136A2B0F}"/>
              </a:ext>
            </a:extLst>
          </p:cNvPr>
          <p:cNvSpPr txBox="1"/>
          <p:nvPr/>
        </p:nvSpPr>
        <p:spPr>
          <a:xfrm>
            <a:off x="4715195" y="1639388"/>
            <a:ext cx="23725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SUPPORT</a:t>
            </a:r>
          </a:p>
          <a:p>
            <a:pPr algn="ctr"/>
            <a:r>
              <a:rPr lang="en-US" sz="2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SYSTEM</a:t>
            </a:r>
          </a:p>
        </p:txBody>
      </p:sp>
      <p:pic>
        <p:nvPicPr>
          <p:cNvPr id="18" name="Picture 17" descr="A person wearing a garment&#10;&#10;Description automatically generated with medium confidence">
            <a:extLst>
              <a:ext uri="{FF2B5EF4-FFF2-40B4-BE49-F238E27FC236}">
                <a16:creationId xmlns:a16="http://schemas.microsoft.com/office/drawing/2014/main" id="{A004B3E1-1E02-1784-4995-A6436D441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8847" y="4632317"/>
            <a:ext cx="1842516" cy="88645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A570DB2-3931-8DAC-1F25-913D884FFFE8}"/>
              </a:ext>
            </a:extLst>
          </p:cNvPr>
          <p:cNvSpPr txBox="1"/>
          <p:nvPr/>
        </p:nvSpPr>
        <p:spPr>
          <a:xfrm>
            <a:off x="1215268" y="5496560"/>
            <a:ext cx="4121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YODA: </a:t>
            </a:r>
            <a:r>
              <a:rPr lang="en-US" b="1" dirty="0">
                <a:solidFill>
                  <a:srgbClr val="4C4C6D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Chatbot based on Community Needs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04D17C7-624D-1BE3-B3ED-1BF129A262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6714" y="4445766"/>
            <a:ext cx="1085347" cy="10853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4C76A8D-38E4-46AD-9278-9D3117B13A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6691" y="4583291"/>
            <a:ext cx="917986" cy="91798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020D317-DF65-48C3-CCEA-230D12C7DC6F}"/>
              </a:ext>
            </a:extLst>
          </p:cNvPr>
          <p:cNvSpPr txBox="1"/>
          <p:nvPr/>
        </p:nvSpPr>
        <p:spPr>
          <a:xfrm>
            <a:off x="6466850" y="5489023"/>
            <a:ext cx="391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DrugInfo</a:t>
            </a:r>
            <a:r>
              <a:rPr lang="en-US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: </a:t>
            </a:r>
            <a:r>
              <a:rPr lang="en-US" b="1" dirty="0">
                <a:solidFill>
                  <a:srgbClr val="4C4C6D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Drug Recommendation System</a:t>
            </a:r>
          </a:p>
        </p:txBody>
      </p:sp>
    </p:spTree>
    <p:extLst>
      <p:ext uri="{BB962C8B-B14F-4D97-AF65-F5344CB8AC3E}">
        <p14:creationId xmlns:p14="http://schemas.microsoft.com/office/powerpoint/2010/main" val="1614191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F204EA7-F36F-9E6C-4009-C07A83FFB64F}"/>
              </a:ext>
            </a:extLst>
          </p:cNvPr>
          <p:cNvGrpSpPr/>
          <p:nvPr/>
        </p:nvGrpSpPr>
        <p:grpSpPr>
          <a:xfrm>
            <a:off x="0" y="300445"/>
            <a:ext cx="12919884" cy="6628027"/>
            <a:chOff x="22071" y="189411"/>
            <a:chExt cx="12919884" cy="6628027"/>
          </a:xfrm>
        </p:grpSpPr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786A7893-F98D-2C63-F43E-7A358C54757B}"/>
                </a:ext>
              </a:extLst>
            </p:cNvPr>
            <p:cNvGrpSpPr/>
            <p:nvPr/>
          </p:nvGrpSpPr>
          <p:grpSpPr>
            <a:xfrm>
              <a:off x="22071" y="189411"/>
              <a:ext cx="12727278" cy="6628027"/>
              <a:chOff x="15366" y="189412"/>
              <a:chExt cx="12151711" cy="5802876"/>
            </a:xfrm>
          </p:grpSpPr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27BC224A-C0D7-D140-5F87-634DAB303F6D}"/>
                  </a:ext>
                </a:extLst>
              </p:cNvPr>
              <p:cNvSpPr/>
              <p:nvPr/>
            </p:nvSpPr>
            <p:spPr>
              <a:xfrm>
                <a:off x="8361513" y="189412"/>
                <a:ext cx="3729201" cy="5656217"/>
              </a:xfrm>
              <a:prstGeom prst="rect">
                <a:avLst/>
              </a:prstGeom>
              <a:solidFill>
                <a:srgbClr val="FFE194">
                  <a:alpha val="3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2BAF5E8-C865-7BD5-2BAD-A5119F66CDF2}"/>
                  </a:ext>
                </a:extLst>
              </p:cNvPr>
              <p:cNvSpPr/>
              <p:nvPr/>
            </p:nvSpPr>
            <p:spPr>
              <a:xfrm>
                <a:off x="4816463" y="189412"/>
                <a:ext cx="3373849" cy="5656217"/>
              </a:xfrm>
              <a:prstGeom prst="rect">
                <a:avLst/>
              </a:prstGeom>
              <a:solidFill>
                <a:srgbClr val="E8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498B7E0A-7B9E-DC39-95EC-93F2E3BB4F0A}"/>
                  </a:ext>
                </a:extLst>
              </p:cNvPr>
              <p:cNvSpPr/>
              <p:nvPr/>
            </p:nvSpPr>
            <p:spPr>
              <a:xfrm>
                <a:off x="2485232" y="189412"/>
                <a:ext cx="2130944" cy="5656217"/>
              </a:xfrm>
              <a:prstGeom prst="rect">
                <a:avLst/>
              </a:prstGeom>
              <a:solidFill>
                <a:srgbClr val="ECFBFC">
                  <a:alpha val="7451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37D9E80E-DB4A-43CF-35D2-632BBDED2A74}"/>
                  </a:ext>
                </a:extLst>
              </p:cNvPr>
              <p:cNvSpPr/>
              <p:nvPr/>
            </p:nvSpPr>
            <p:spPr>
              <a:xfrm>
                <a:off x="15366" y="189412"/>
                <a:ext cx="2279907" cy="5656217"/>
              </a:xfrm>
              <a:prstGeom prst="rect">
                <a:avLst/>
              </a:prstGeom>
              <a:solidFill>
                <a:srgbClr val="E9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E86EE28-3857-85B2-79C4-27AE0697719F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3"/>
              <a:srcRect l="17039" t="17812" r="14621" b="27687"/>
              <a:stretch/>
            </p:blipFill>
            <p:spPr>
              <a:xfrm>
                <a:off x="6158354" y="534346"/>
                <a:ext cx="457200" cy="465463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pic>
            <p:nvPicPr>
              <p:cNvPr id="7" name="Picture 6" descr="A picture containing outdoor, person&#10;&#10;Description automatically generated">
                <a:extLst>
                  <a:ext uri="{FF2B5EF4-FFF2-40B4-BE49-F238E27FC236}">
                    <a16:creationId xmlns:a16="http://schemas.microsoft.com/office/drawing/2014/main" id="{C81FBC3B-F85F-99B3-7A98-FFA58E12EAB9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/>
              <a:srcRect t="7748" r="5" b="21006"/>
              <a:stretch/>
            </p:blipFill>
            <p:spPr>
              <a:xfrm>
                <a:off x="991982" y="539922"/>
                <a:ext cx="4572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C03B44F3-7C4F-BC11-D697-F06D035FB959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5"/>
              <a:srcRect l="51107" t="36099" r="21139" b="26896"/>
              <a:stretch/>
            </p:blipFill>
            <p:spPr>
              <a:xfrm>
                <a:off x="977628" y="2206208"/>
                <a:ext cx="4572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0F7F150-4E54-C175-0E9A-F0A683981DC3}"/>
                  </a:ext>
                </a:extLst>
              </p:cNvPr>
              <p:cNvSpPr txBox="1"/>
              <p:nvPr/>
            </p:nvSpPr>
            <p:spPr>
              <a:xfrm>
                <a:off x="73706" y="1012371"/>
                <a:ext cx="2108199" cy="781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Social Determinants</a:t>
                </a:r>
              </a:p>
              <a:p>
                <a:pPr algn="ctr"/>
                <a:r>
                  <a:rPr lang="en-US" sz="1200" dirty="0"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Relationship between Social Vulnerability and Type 2 Diabetes with modeling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3825EB74-C3F7-CF08-7679-FCBB07D8066A}"/>
                  </a:ext>
                </a:extLst>
              </p:cNvPr>
              <p:cNvSpPr txBox="1"/>
              <p:nvPr/>
            </p:nvSpPr>
            <p:spPr>
              <a:xfrm>
                <a:off x="73706" y="2678333"/>
                <a:ext cx="2108199" cy="619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Type 2 Diabetes</a:t>
                </a:r>
              </a:p>
              <a:p>
                <a:pPr algn="ctr"/>
                <a:r>
                  <a:rPr lang="en-US" sz="1200" dirty="0" err="1"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Webscrape</a:t>
                </a:r>
                <a:r>
                  <a:rPr lang="en-US" sz="1200" dirty="0"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 Reddit data from /r/diabetes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7E4789F-C188-3FC2-4315-17B62842928D}"/>
                  </a:ext>
                </a:extLst>
              </p:cNvPr>
              <p:cNvSpPr txBox="1"/>
              <p:nvPr/>
            </p:nvSpPr>
            <p:spPr>
              <a:xfrm>
                <a:off x="5273820" y="969045"/>
                <a:ext cx="2471893" cy="458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Initiate Chatbot</a:t>
                </a:r>
              </a:p>
              <a:p>
                <a:pPr lvl="0" algn="ctr"/>
                <a:r>
                  <a:rPr lang="en-US" sz="1200" dirty="0">
                    <a:solidFill>
                      <a:prstClr val="black"/>
                    </a:solidFill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Using Chatterbot, drafted Chatbot</a:t>
                </a:r>
              </a:p>
            </p:txBody>
          </p:sp>
          <p:pic>
            <p:nvPicPr>
              <p:cNvPr id="24" name="Picture 23" descr="A picture containing outdoor, person&#10;&#10;Description automatically generated">
                <a:extLst>
                  <a:ext uri="{FF2B5EF4-FFF2-40B4-BE49-F238E27FC236}">
                    <a16:creationId xmlns:a16="http://schemas.microsoft.com/office/drawing/2014/main" id="{B93ACDCA-4789-25B7-A4C2-FBD4589ECA2E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/>
              <a:srcRect t="7748" r="5" b="21006"/>
              <a:stretch/>
            </p:blipFill>
            <p:spPr>
              <a:xfrm>
                <a:off x="3312130" y="538569"/>
                <a:ext cx="4572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2EA2CD7-2114-0997-E84C-3ACB2A0FAC8E}"/>
                  </a:ext>
                </a:extLst>
              </p:cNvPr>
              <p:cNvSpPr txBox="1"/>
              <p:nvPr/>
            </p:nvSpPr>
            <p:spPr>
              <a:xfrm>
                <a:off x="2600540" y="1036200"/>
                <a:ext cx="2108199" cy="781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County-Level Findings</a:t>
                </a:r>
              </a:p>
              <a:p>
                <a:r>
                  <a:rPr lang="en-US" sz="1200" dirty="0"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Community based socio-demographic/economic characteristics</a:t>
                </a:r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34B217BA-303C-3BB0-9DE6-12875ECB18C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5"/>
              <a:srcRect l="51107" t="36099" r="21139" b="26896"/>
              <a:stretch/>
            </p:blipFill>
            <p:spPr>
              <a:xfrm>
                <a:off x="3297775" y="2222383"/>
                <a:ext cx="4572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8EB5196-5F8B-4941-6F87-3B4E38709194}"/>
                  </a:ext>
                </a:extLst>
              </p:cNvPr>
              <p:cNvSpPr txBox="1"/>
              <p:nvPr/>
            </p:nvSpPr>
            <p:spPr>
              <a:xfrm>
                <a:off x="2625442" y="2680403"/>
                <a:ext cx="2108199" cy="781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NLP &amp; Text Analysis</a:t>
                </a:r>
              </a:p>
              <a:p>
                <a:r>
                  <a:rPr lang="en-US" sz="1200" dirty="0"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Find the most frequent words and bi/trigrams to understand the needs</a:t>
                </a:r>
              </a:p>
            </p:txBody>
          </p:sp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34511F61-EB14-E426-7E1C-A2B9699A6BFB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3"/>
              <a:srcRect l="17039" t="17812" r="14621" b="27687"/>
              <a:stretch/>
            </p:blipFill>
            <p:spPr>
              <a:xfrm>
                <a:off x="981339" y="3814844"/>
                <a:ext cx="4572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45E0A19-3A5C-9FED-A1B0-3F5E380B4F6E}"/>
                  </a:ext>
                </a:extLst>
              </p:cNvPr>
              <p:cNvSpPr txBox="1"/>
              <p:nvPr/>
            </p:nvSpPr>
            <p:spPr>
              <a:xfrm>
                <a:off x="73706" y="4259047"/>
                <a:ext cx="2108199" cy="619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Diabetes Drug Data</a:t>
                </a:r>
              </a:p>
              <a:p>
                <a:pPr algn="ctr"/>
                <a:r>
                  <a:rPr lang="en-US" sz="1200" dirty="0"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NLP on drug review with  Sentiment analysis</a:t>
                </a:r>
              </a:p>
            </p:txBody>
          </p: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8DD415E0-BE10-17A3-F465-47D8A06AB68B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3"/>
              <a:srcRect l="17039" t="17812" r="14621" b="27687"/>
              <a:stretch/>
            </p:blipFill>
            <p:spPr>
              <a:xfrm>
                <a:off x="3301487" y="3847176"/>
                <a:ext cx="4572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6CED6E4-36A5-6865-F70A-305F35DBB48C}"/>
                  </a:ext>
                </a:extLst>
              </p:cNvPr>
              <p:cNvSpPr txBox="1"/>
              <p:nvPr/>
            </p:nvSpPr>
            <p:spPr>
              <a:xfrm>
                <a:off x="2566563" y="4265419"/>
                <a:ext cx="2228840" cy="781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Predict Drug Satisfaction</a:t>
                </a:r>
              </a:p>
              <a:p>
                <a:r>
                  <a:rPr lang="en-US" sz="1200" dirty="0"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Modeling to predict drug satisfaction of diabetes patients</a:t>
                </a:r>
              </a:p>
            </p:txBody>
          </p:sp>
          <p:pic>
            <p:nvPicPr>
              <p:cNvPr id="38" name="Picture 37" descr="A person wearing a garment&#10;&#10;Description automatically generated with medium confidence">
                <a:extLst>
                  <a:ext uri="{FF2B5EF4-FFF2-40B4-BE49-F238E27FC236}">
                    <a16:creationId xmlns:a16="http://schemas.microsoft.com/office/drawing/2014/main" id="{171471DD-B2E4-52E5-CEC9-2013329E46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53864" y="1558011"/>
                <a:ext cx="2350437" cy="1130827"/>
              </a:xfrm>
              <a:prstGeom prst="rect">
                <a:avLst/>
              </a:prstGeom>
            </p:spPr>
          </p:pic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756C0F2-38AC-29BE-EB11-DE77743EF9CA}"/>
                  </a:ext>
                </a:extLst>
              </p:cNvPr>
              <p:cNvSpPr txBox="1"/>
              <p:nvPr/>
            </p:nvSpPr>
            <p:spPr>
              <a:xfrm>
                <a:off x="8672406" y="2633605"/>
                <a:ext cx="34183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YODA: </a:t>
                </a:r>
                <a:r>
                  <a:rPr lang="en-US" b="1" dirty="0">
                    <a:solidFill>
                      <a:srgbClr val="4C4C6D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Your Own Diabetes Assistant</a:t>
                </a:r>
              </a:p>
            </p:txBody>
          </p: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BE60A09A-18E9-FB83-D1CE-5B74EB8388E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01859" y="1186378"/>
                <a:ext cx="451742" cy="0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97861E5-3166-B78A-BEDE-615725E2148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84261" y="2855052"/>
                <a:ext cx="762589" cy="3864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6A9D2703-1724-08DD-26FC-AD2DE60B3B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6001" y="4449516"/>
                <a:ext cx="567600" cy="0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EA0AF9EF-C97C-F4AF-B82A-B784322EDEB1}"/>
                  </a:ext>
                </a:extLst>
              </p:cNvPr>
              <p:cNvSpPr txBox="1"/>
              <p:nvPr/>
            </p:nvSpPr>
            <p:spPr>
              <a:xfrm>
                <a:off x="600802" y="5372530"/>
                <a:ext cx="2679792" cy="6197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 </a:t>
                </a:r>
                <a:r>
                  <a:rPr lang="en-US" sz="4000" b="1" dirty="0">
                    <a:solidFill>
                      <a:srgbClr val="0E185F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EDA</a:t>
                </a:r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F8B9FD4-38D0-5E1C-A443-903BEC295DA0}"/>
                  </a:ext>
                </a:extLst>
              </p:cNvPr>
              <p:cNvCxnSpPr>
                <a:cxnSpLocks/>
                <a:endCxn id="139" idx="3"/>
              </p:cNvCxnSpPr>
              <p:nvPr/>
            </p:nvCxnSpPr>
            <p:spPr>
              <a:xfrm>
                <a:off x="4479131" y="1123184"/>
                <a:ext cx="2016643" cy="1377893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607D0143-2AE8-B247-0D37-52902753D30D}"/>
                  </a:ext>
                </a:extLst>
              </p:cNvPr>
              <p:cNvSpPr txBox="1"/>
              <p:nvPr/>
            </p:nvSpPr>
            <p:spPr>
              <a:xfrm>
                <a:off x="5255187" y="2592353"/>
                <a:ext cx="2712148" cy="9251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1620"/>
                  </a:lnSpc>
                </a:pPr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Educate Chatbot &amp; </a:t>
                </a:r>
              </a:p>
              <a:p>
                <a:pPr>
                  <a:lnSpc>
                    <a:spcPts val="1620"/>
                  </a:lnSpc>
                </a:pPr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Drug Recommendation System</a:t>
                </a:r>
              </a:p>
              <a:p>
                <a:r>
                  <a:rPr lang="en-US" sz="1200" dirty="0"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Provided county/community level diabetes information chatbot need to learn</a:t>
                </a:r>
              </a:p>
            </p:txBody>
          </p: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9F22307A-C439-4F65-D333-7F6D37F461DC}"/>
                  </a:ext>
                </a:extLst>
              </p:cNvPr>
              <p:cNvCxnSpPr>
                <a:cxnSpLocks/>
                <a:endCxn id="139" idx="2"/>
              </p:cNvCxnSpPr>
              <p:nvPr/>
            </p:nvCxnSpPr>
            <p:spPr>
              <a:xfrm flipH="1">
                <a:off x="6421327" y="1435103"/>
                <a:ext cx="1954" cy="1140421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743D80E7-1BD3-6741-ACB3-513419866C33}"/>
                  </a:ext>
                </a:extLst>
              </p:cNvPr>
              <p:cNvSpPr txBox="1"/>
              <p:nvPr/>
            </p:nvSpPr>
            <p:spPr>
              <a:xfrm>
                <a:off x="5255187" y="4294890"/>
                <a:ext cx="2920395" cy="9970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Diabetes Drug </a:t>
                </a:r>
              </a:p>
              <a:p>
                <a:r>
                  <a:rPr lang="en-US" sz="1600" b="1" dirty="0">
                    <a:solidFill>
                      <a:srgbClr val="005082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Recommendation System</a:t>
                </a:r>
              </a:p>
              <a:p>
                <a:pPr lvl="0"/>
                <a:r>
                  <a:rPr lang="en-US" sz="1200" dirty="0">
                    <a:solidFill>
                      <a:prstClr val="black"/>
                    </a:solidFill>
                    <a:latin typeface="Helvetica Light" panose="020B0403020202020204" pitchFamily="34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Based on patient profile, individual-based drug recommendation system was initiated.</a:t>
                </a:r>
              </a:p>
            </p:txBody>
          </p: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D8DA4768-25E3-9F94-6BAC-C78205A3C3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10012" y="4439605"/>
                <a:ext cx="363519" cy="460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39CD1B2E-6F87-D13C-CA19-124C49340A97}"/>
                  </a:ext>
                </a:extLst>
              </p:cNvPr>
              <p:cNvCxnSpPr>
                <a:cxnSpLocks/>
                <a:stCxn id="152" idx="0"/>
              </p:cNvCxnSpPr>
              <p:nvPr/>
            </p:nvCxnSpPr>
            <p:spPr>
              <a:xfrm>
                <a:off x="6461401" y="3341318"/>
                <a:ext cx="0" cy="867581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8" name="Picture 87">
                <a:extLst>
                  <a:ext uri="{FF2B5EF4-FFF2-40B4-BE49-F238E27FC236}">
                    <a16:creationId xmlns:a16="http://schemas.microsoft.com/office/drawing/2014/main" id="{0755C66B-4FC7-58AE-BDE7-7C58CD2F4C3C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3"/>
              <a:srcRect l="17039" t="17812" r="14621" b="27687"/>
              <a:stretch/>
            </p:blipFill>
            <p:spPr>
              <a:xfrm>
                <a:off x="6217799" y="3845758"/>
                <a:ext cx="457200" cy="465463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E26816D7-4ABB-53B7-A53D-B9ED996FD7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48782" y="2855052"/>
                <a:ext cx="703689" cy="0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EDC75C23-DCFA-0715-751A-62428AE24E34}"/>
                  </a:ext>
                </a:extLst>
              </p:cNvPr>
              <p:cNvGrpSpPr/>
              <p:nvPr/>
            </p:nvGrpSpPr>
            <p:grpSpPr>
              <a:xfrm>
                <a:off x="9456409" y="3485020"/>
                <a:ext cx="1780000" cy="1116406"/>
                <a:chOff x="8557798" y="3161025"/>
                <a:chExt cx="1607963" cy="1085347"/>
              </a:xfrm>
            </p:grpSpPr>
            <p:pic>
              <p:nvPicPr>
                <p:cNvPr id="99" name="Picture 98">
                  <a:extLst>
                    <a:ext uri="{FF2B5EF4-FFF2-40B4-BE49-F238E27FC236}">
                      <a16:creationId xmlns:a16="http://schemas.microsoft.com/office/drawing/2014/main" id="{87CC7760-1C84-CB8F-D6FC-7765C16295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8557798" y="3161025"/>
                  <a:ext cx="1085347" cy="1085347"/>
                </a:xfrm>
                <a:prstGeom prst="rect">
                  <a:avLst/>
                </a:prstGeom>
              </p:spPr>
            </p:pic>
            <p:pic>
              <p:nvPicPr>
                <p:cNvPr id="100" name="Picture 99">
                  <a:extLst>
                    <a:ext uri="{FF2B5EF4-FFF2-40B4-BE49-F238E27FC236}">
                      <a16:creationId xmlns:a16="http://schemas.microsoft.com/office/drawing/2014/main" id="{ADB86DA4-3111-910D-821F-ABC88A9FAE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247775" y="3298550"/>
                  <a:ext cx="917986" cy="917986"/>
                </a:xfrm>
                <a:prstGeom prst="rect">
                  <a:avLst/>
                </a:prstGeom>
              </p:spPr>
            </p:pic>
          </p:grp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4BF6AD08-4A7D-E9DB-FEAF-7A1B4C3BD3BE}"/>
                  </a:ext>
                </a:extLst>
              </p:cNvPr>
              <p:cNvCxnSpPr>
                <a:cxnSpLocks/>
                <a:stCxn id="140" idx="3"/>
              </p:cNvCxnSpPr>
              <p:nvPr/>
            </p:nvCxnSpPr>
            <p:spPr>
              <a:xfrm flipV="1">
                <a:off x="8008771" y="2846908"/>
                <a:ext cx="589961" cy="7669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5" name="Picture 104">
                <a:extLst>
                  <a:ext uri="{FF2B5EF4-FFF2-40B4-BE49-F238E27FC236}">
                    <a16:creationId xmlns:a16="http://schemas.microsoft.com/office/drawing/2014/main" id="{C5A74269-C37F-4B7B-50B5-E191B54798D5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9"/>
              <a:srcRect t="30323" r="24592" b="16344"/>
              <a:stretch/>
            </p:blipFill>
            <p:spPr>
              <a:xfrm>
                <a:off x="8767451" y="1941697"/>
                <a:ext cx="517802" cy="473762"/>
              </a:xfrm>
              <a:prstGeom prst="ellipse">
                <a:avLst/>
              </a:prstGeom>
              <a:ln w="28575">
                <a:solidFill>
                  <a:srgbClr val="FFE194"/>
                </a:solidFill>
              </a:ln>
              <a:effectLst>
                <a:softEdge rad="0"/>
              </a:effectLst>
            </p:spPr>
          </p:pic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662BF0EC-8161-27C5-8D03-C4CA9C33F261}"/>
                  </a:ext>
                </a:extLst>
              </p:cNvPr>
              <p:cNvCxnSpPr>
                <a:cxnSpLocks/>
                <a:stCxn id="153" idx="3"/>
                <a:endCxn id="154" idx="1"/>
              </p:cNvCxnSpPr>
              <p:nvPr/>
            </p:nvCxnSpPr>
            <p:spPr>
              <a:xfrm flipV="1">
                <a:off x="6757012" y="4434578"/>
                <a:ext cx="1648118" cy="2704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AE1DDDB3-8291-F317-D17F-D4F8B67BAED7}"/>
                  </a:ext>
                </a:extLst>
              </p:cNvPr>
              <p:cNvCxnSpPr>
                <a:cxnSpLocks/>
                <a:stCxn id="140" idx="3"/>
              </p:cNvCxnSpPr>
              <p:nvPr/>
            </p:nvCxnSpPr>
            <p:spPr>
              <a:xfrm>
                <a:off x="8008771" y="2854577"/>
                <a:ext cx="471373" cy="1634465"/>
              </a:xfrm>
              <a:prstGeom prst="line">
                <a:avLst/>
              </a:prstGeom>
              <a:ln w="76200">
                <a:solidFill>
                  <a:schemeClr val="bg2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230E6613-270A-DDEC-8553-5C6B27CFA505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5"/>
              <a:srcRect l="51107" t="36099" r="21139" b="26896"/>
              <a:stretch/>
            </p:blipFill>
            <p:spPr>
              <a:xfrm>
                <a:off x="6867315" y="2326964"/>
                <a:ext cx="4572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pic>
            <p:nvPicPr>
              <p:cNvPr id="83" name="Picture 82" descr="A picture containing outdoor, person&#10;&#10;Description automatically generated">
                <a:extLst>
                  <a:ext uri="{FF2B5EF4-FFF2-40B4-BE49-F238E27FC236}">
                    <a16:creationId xmlns:a16="http://schemas.microsoft.com/office/drawing/2014/main" id="{62E5BC50-3CFF-8345-BD3F-6DFF9E3587F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/>
              <a:srcRect t="7748" r="5" b="21006"/>
              <a:stretch/>
            </p:blipFill>
            <p:spPr>
              <a:xfrm>
                <a:off x="6425735" y="2131631"/>
                <a:ext cx="4572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2849586" h="2849586">
                    <a:moveTo>
                      <a:pt x="1424793" y="0"/>
                    </a:moveTo>
                    <a:cubicBezTo>
                      <a:pt x="2211684" y="0"/>
                      <a:pt x="2849586" y="637902"/>
                      <a:pt x="2849586" y="1424793"/>
                    </a:cubicBezTo>
                    <a:cubicBezTo>
                      <a:pt x="2849586" y="2211684"/>
                      <a:pt x="2211684" y="2849586"/>
                      <a:pt x="1424793" y="2849586"/>
                    </a:cubicBezTo>
                    <a:cubicBezTo>
                      <a:pt x="637902" y="2849586"/>
                      <a:pt x="0" y="2211684"/>
                      <a:pt x="0" y="1424793"/>
                    </a:cubicBezTo>
                    <a:cubicBezTo>
                      <a:pt x="0" y="637902"/>
                      <a:pt x="637902" y="0"/>
                      <a:pt x="1424793" y="0"/>
                    </a:cubicBezTo>
                    <a:close/>
                  </a:path>
                </a:pathLst>
              </a:custGeom>
              <a:ln w="28575">
                <a:solidFill>
                  <a:srgbClr val="FFE194"/>
                </a:solidFill>
              </a:ln>
            </p:spPr>
          </p:pic>
          <p:pic>
            <p:nvPicPr>
              <p:cNvPr id="130" name="Picture 129">
                <a:extLst>
                  <a:ext uri="{FF2B5EF4-FFF2-40B4-BE49-F238E27FC236}">
                    <a16:creationId xmlns:a16="http://schemas.microsoft.com/office/drawing/2014/main" id="{CB116ECE-1DD1-F014-2D2E-DB73429CB4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986001" y="1118610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31" name="Picture 130">
                <a:extLst>
                  <a:ext uri="{FF2B5EF4-FFF2-40B4-BE49-F238E27FC236}">
                    <a16:creationId xmlns:a16="http://schemas.microsoft.com/office/drawing/2014/main" id="{4C384B56-A99E-53C7-7E94-B09F143866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68624" y="1111931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32" name="Picture 131">
                <a:extLst>
                  <a:ext uri="{FF2B5EF4-FFF2-40B4-BE49-F238E27FC236}">
                    <a16:creationId xmlns:a16="http://schemas.microsoft.com/office/drawing/2014/main" id="{6E42C9DE-51FD-7AF5-C2C6-D5953B8B7A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448782" y="1111931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39" name="Picture 138">
                <a:extLst>
                  <a:ext uri="{FF2B5EF4-FFF2-40B4-BE49-F238E27FC236}">
                    <a16:creationId xmlns:a16="http://schemas.microsoft.com/office/drawing/2014/main" id="{5972079F-F2C5-CC00-9B1D-34C3F70DAD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46880" y="2426630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40" name="Picture 139">
                <a:extLst>
                  <a:ext uri="{FF2B5EF4-FFF2-40B4-BE49-F238E27FC236}">
                    <a16:creationId xmlns:a16="http://schemas.microsoft.com/office/drawing/2014/main" id="{F898C565-2C41-5F8E-35A1-71D97F1E84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859877" y="2780130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41" name="Picture 140">
                <a:extLst>
                  <a:ext uri="{FF2B5EF4-FFF2-40B4-BE49-F238E27FC236}">
                    <a16:creationId xmlns:a16="http://schemas.microsoft.com/office/drawing/2014/main" id="{7AC2C4D2-4869-9B49-07D5-35E850848F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53103" y="1455303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42" name="Picture 141">
                <a:extLst>
                  <a:ext uri="{FF2B5EF4-FFF2-40B4-BE49-F238E27FC236}">
                    <a16:creationId xmlns:a16="http://schemas.microsoft.com/office/drawing/2014/main" id="{A12F87D3-8312-6AB0-9DBF-9D793CCE4F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837107" y="2791534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44" name="Picture 143">
                <a:extLst>
                  <a:ext uri="{FF2B5EF4-FFF2-40B4-BE49-F238E27FC236}">
                    <a16:creationId xmlns:a16="http://schemas.microsoft.com/office/drawing/2014/main" id="{A44545AB-ACF8-61AD-3ADB-3610127B09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18001" y="2784406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45" name="Picture 144">
                <a:extLst>
                  <a:ext uri="{FF2B5EF4-FFF2-40B4-BE49-F238E27FC236}">
                    <a16:creationId xmlns:a16="http://schemas.microsoft.com/office/drawing/2014/main" id="{C9B7C6D0-D1C0-8DD3-18E2-192551449D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344984" y="2791534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46" name="Picture 145">
                <a:extLst>
                  <a:ext uri="{FF2B5EF4-FFF2-40B4-BE49-F238E27FC236}">
                    <a16:creationId xmlns:a16="http://schemas.microsoft.com/office/drawing/2014/main" id="{A42E8455-0B23-F02E-5430-C776CB188D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99084" y="2791534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47" name="Picture 146">
                <a:extLst>
                  <a:ext uri="{FF2B5EF4-FFF2-40B4-BE49-F238E27FC236}">
                    <a16:creationId xmlns:a16="http://schemas.microsoft.com/office/drawing/2014/main" id="{F01151E8-63DF-9533-645A-EF87A36687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961323" y="4371783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48" name="Picture 147">
                <a:extLst>
                  <a:ext uri="{FF2B5EF4-FFF2-40B4-BE49-F238E27FC236}">
                    <a16:creationId xmlns:a16="http://schemas.microsoft.com/office/drawing/2014/main" id="{D1218E38-5783-BEA6-01F2-CAE0A4C285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72762" y="4374648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49" name="Picture 148">
                <a:extLst>
                  <a:ext uri="{FF2B5EF4-FFF2-40B4-BE49-F238E27FC236}">
                    <a16:creationId xmlns:a16="http://schemas.microsoft.com/office/drawing/2014/main" id="{699CBF2B-F839-1862-65FE-F53CCCFF65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683627" y="4362835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50" name="Picture 149">
                <a:extLst>
                  <a:ext uri="{FF2B5EF4-FFF2-40B4-BE49-F238E27FC236}">
                    <a16:creationId xmlns:a16="http://schemas.microsoft.com/office/drawing/2014/main" id="{6D097EC9-9442-402B-2EBC-AE136A7311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140520" y="4363295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51" name="Picture 150">
                <a:extLst>
                  <a:ext uri="{FF2B5EF4-FFF2-40B4-BE49-F238E27FC236}">
                    <a16:creationId xmlns:a16="http://schemas.microsoft.com/office/drawing/2014/main" id="{1E2FDBA3-3265-4A86-8A1E-2A8C09E3C6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86954" y="3748698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52" name="Picture 151">
                <a:extLst>
                  <a:ext uri="{FF2B5EF4-FFF2-40B4-BE49-F238E27FC236}">
                    <a16:creationId xmlns:a16="http://schemas.microsoft.com/office/drawing/2014/main" id="{090CD7AA-7D12-1BF9-2D67-747D60D7F3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386954" y="3341318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53" name="Picture 152">
                <a:extLst>
                  <a:ext uri="{FF2B5EF4-FFF2-40B4-BE49-F238E27FC236}">
                    <a16:creationId xmlns:a16="http://schemas.microsoft.com/office/drawing/2014/main" id="{FFE0583F-A43E-F2D5-1FEB-4A0E94C50E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608118" y="4362835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BBA2A9C9-BCB9-1127-8FA1-F66D28DA2A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405130" y="4360131"/>
                <a:ext cx="148894" cy="148894"/>
              </a:xfrm>
              <a:prstGeom prst="rect">
                <a:avLst/>
              </a:prstGeom>
            </p:spPr>
          </p:pic>
          <p:pic>
            <p:nvPicPr>
              <p:cNvPr id="155" name="Picture 154">
                <a:extLst>
                  <a:ext uri="{FF2B5EF4-FFF2-40B4-BE49-F238E27FC236}">
                    <a16:creationId xmlns:a16="http://schemas.microsoft.com/office/drawing/2014/main" id="{9DAC738D-A6A1-6FDD-F123-8E4BACD401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493206" y="2772461"/>
                <a:ext cx="148894" cy="148894"/>
              </a:xfrm>
              <a:prstGeom prst="rect">
                <a:avLst/>
              </a:prstGeom>
            </p:spPr>
          </p:pic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A2438652-0B83-75FF-6EFA-8FEB6143E1C7}"/>
                  </a:ext>
                </a:extLst>
              </p:cNvPr>
              <p:cNvSpPr txBox="1"/>
              <p:nvPr/>
            </p:nvSpPr>
            <p:spPr>
              <a:xfrm>
                <a:off x="8220618" y="2435277"/>
                <a:ext cx="1318898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rgbClr val="F67575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CHATBOT</a:t>
                </a:r>
                <a:endParaRPr lang="en-US" sz="2000" b="1" dirty="0">
                  <a:solidFill>
                    <a:srgbClr val="F67575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endParaRP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8AF7AF18-0B7B-7CD5-B397-67142191804E}"/>
                  </a:ext>
                </a:extLst>
              </p:cNvPr>
              <p:cNvSpPr txBox="1"/>
              <p:nvPr/>
            </p:nvSpPr>
            <p:spPr>
              <a:xfrm>
                <a:off x="8618220" y="4509025"/>
                <a:ext cx="354885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INFO: </a:t>
                </a:r>
                <a:r>
                  <a:rPr lang="en-US" b="1" dirty="0">
                    <a:solidFill>
                      <a:srgbClr val="4C4C6D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Drug Recommendation System</a:t>
                </a:r>
              </a:p>
            </p:txBody>
          </p:sp>
          <p:sp>
            <p:nvSpPr>
              <p:cNvPr id="157" name="TextBox 156">
                <a:extLst>
                  <a:ext uri="{FF2B5EF4-FFF2-40B4-BE49-F238E27FC236}">
                    <a16:creationId xmlns:a16="http://schemas.microsoft.com/office/drawing/2014/main" id="{B0289548-A124-5AD3-43ED-F663F5C10ED7}"/>
                  </a:ext>
                </a:extLst>
              </p:cNvPr>
              <p:cNvSpPr txBox="1"/>
              <p:nvPr/>
            </p:nvSpPr>
            <p:spPr>
              <a:xfrm>
                <a:off x="8371721" y="4304376"/>
                <a:ext cx="905819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rgbClr val="F67575"/>
                    </a:solidFill>
                    <a:latin typeface="Helvetica Neue Condensed" panose="02000503000000020004" pitchFamily="2" charset="0"/>
                    <a:ea typeface="Helvetica Neue Condensed" panose="02000503000000020004" pitchFamily="2" charset="0"/>
                    <a:cs typeface="Helvetica Neue Condensed" panose="02000503000000020004" pitchFamily="2" charset="0"/>
                  </a:rPr>
                  <a:t>DRUG</a:t>
                </a:r>
                <a:endParaRPr lang="en-US" sz="1600" b="1" dirty="0">
                  <a:solidFill>
                    <a:srgbClr val="F67575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endParaRPr>
              </a:p>
            </p:txBody>
          </p: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4F2D4B3-A0DA-2F19-87BC-C6174CF9E299}"/>
                </a:ext>
              </a:extLst>
            </p:cNvPr>
            <p:cNvSpPr txBox="1"/>
            <p:nvPr/>
          </p:nvSpPr>
          <p:spPr>
            <a:xfrm>
              <a:off x="2535446" y="6105008"/>
              <a:ext cx="2806721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 </a:t>
              </a:r>
              <a:r>
                <a:rPr lang="en-US" sz="40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MODELING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BCF4AE3-04C7-42F4-7364-D644B0C180D9}"/>
                </a:ext>
              </a:extLst>
            </p:cNvPr>
            <p:cNvSpPr txBox="1"/>
            <p:nvPr/>
          </p:nvSpPr>
          <p:spPr>
            <a:xfrm>
              <a:off x="5987277" y="6101955"/>
              <a:ext cx="2806721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SYSTEM DEV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A1C83BF-A208-135E-3723-E4B0229F0FE8}"/>
                </a:ext>
              </a:extLst>
            </p:cNvPr>
            <p:cNvSpPr txBox="1"/>
            <p:nvPr/>
          </p:nvSpPr>
          <p:spPr>
            <a:xfrm>
              <a:off x="9520929" y="6099155"/>
              <a:ext cx="3421026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40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DELIVERABLES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2651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C9F1B4E4-9FB8-6E1A-13CB-CF76660D20B4}"/>
              </a:ext>
            </a:extLst>
          </p:cNvPr>
          <p:cNvGrpSpPr/>
          <p:nvPr/>
        </p:nvGrpSpPr>
        <p:grpSpPr>
          <a:xfrm>
            <a:off x="721783" y="194723"/>
            <a:ext cx="11194699" cy="6171619"/>
            <a:chOff x="721783" y="194723"/>
            <a:chExt cx="11194699" cy="6171619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F854B6E7-AF55-AA1F-B005-5AE0F68F96EE}"/>
                </a:ext>
              </a:extLst>
            </p:cNvPr>
            <p:cNvGrpSpPr/>
            <p:nvPr/>
          </p:nvGrpSpPr>
          <p:grpSpPr>
            <a:xfrm>
              <a:off x="8823958" y="5784368"/>
              <a:ext cx="2033966" cy="529399"/>
              <a:chOff x="6335554" y="2637399"/>
              <a:chExt cx="4701325" cy="529399"/>
            </a:xfrm>
          </p:grpSpPr>
          <p:sp>
            <p:nvSpPr>
              <p:cNvPr id="54" name="Diagonal Stripe 53">
                <a:extLst>
                  <a:ext uri="{FF2B5EF4-FFF2-40B4-BE49-F238E27FC236}">
                    <a16:creationId xmlns:a16="http://schemas.microsoft.com/office/drawing/2014/main" id="{D5FE0C49-0F89-4EAA-0BE7-43E891105441}"/>
                  </a:ext>
                </a:extLst>
              </p:cNvPr>
              <p:cNvSpPr/>
              <p:nvPr/>
            </p:nvSpPr>
            <p:spPr>
              <a:xfrm rot="14215000">
                <a:off x="10317221" y="2447141"/>
                <a:ext cx="529399" cy="909916"/>
              </a:xfrm>
              <a:prstGeom prst="diagStripe">
                <a:avLst/>
              </a:prstGeom>
              <a:solidFill>
                <a:srgbClr val="FFE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Rounded Rectangle 54">
                <a:extLst>
                  <a:ext uri="{FF2B5EF4-FFF2-40B4-BE49-F238E27FC236}">
                    <a16:creationId xmlns:a16="http://schemas.microsoft.com/office/drawing/2014/main" id="{0990F216-9828-C4C5-06F7-D8369A20A88C}"/>
                  </a:ext>
                </a:extLst>
              </p:cNvPr>
              <p:cNvSpPr/>
              <p:nvPr/>
            </p:nvSpPr>
            <p:spPr>
              <a:xfrm>
                <a:off x="6335554" y="2702856"/>
                <a:ext cx="4653859" cy="427200"/>
              </a:xfrm>
              <a:prstGeom prst="roundRect">
                <a:avLst/>
              </a:prstGeom>
              <a:solidFill>
                <a:srgbClr val="FFE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ysClr val="windowText" lastClr="000000"/>
                    </a:solidFill>
                  </a:ln>
                </a:endParaRPr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966C6F36-5943-2684-BC3C-78639A49D9C2}"/>
                </a:ext>
              </a:extLst>
            </p:cNvPr>
            <p:cNvGrpSpPr/>
            <p:nvPr/>
          </p:nvGrpSpPr>
          <p:grpSpPr>
            <a:xfrm>
              <a:off x="4845689" y="5286562"/>
              <a:ext cx="4704214" cy="538757"/>
              <a:chOff x="4872210" y="2047522"/>
              <a:chExt cx="4704214" cy="538757"/>
            </a:xfrm>
          </p:grpSpPr>
          <p:sp>
            <p:nvSpPr>
              <p:cNvPr id="51" name="Diagonal Stripe 50">
                <a:extLst>
                  <a:ext uri="{FF2B5EF4-FFF2-40B4-BE49-F238E27FC236}">
                    <a16:creationId xmlns:a16="http://schemas.microsoft.com/office/drawing/2014/main" id="{E077780B-1E6D-D066-2F42-4C123447D5C5}"/>
                  </a:ext>
                </a:extLst>
              </p:cNvPr>
              <p:cNvSpPr/>
              <p:nvPr/>
            </p:nvSpPr>
            <p:spPr>
              <a:xfrm rot="13029109">
                <a:off x="4872210" y="2047522"/>
                <a:ext cx="437606" cy="538757"/>
              </a:xfrm>
              <a:prstGeom prst="diagStripe">
                <a:avLst/>
              </a:prstGeom>
              <a:solidFill>
                <a:srgbClr val="E9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85CEB735-76CF-01FB-CD23-2A7F8FE65BD6}"/>
                  </a:ext>
                </a:extLst>
              </p:cNvPr>
              <p:cNvSpPr/>
              <p:nvPr/>
            </p:nvSpPr>
            <p:spPr>
              <a:xfrm>
                <a:off x="4922565" y="2108999"/>
                <a:ext cx="4653859" cy="427200"/>
              </a:xfrm>
              <a:prstGeom prst="roundRect">
                <a:avLst/>
              </a:prstGeom>
              <a:solidFill>
                <a:srgbClr val="E9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ysClr val="windowText" lastClr="000000"/>
                    </a:solidFill>
                  </a:ln>
                </a:endParaRP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6B800D-6A5D-160E-5437-624F42C76253}"/>
                </a:ext>
              </a:extLst>
            </p:cNvPr>
            <p:cNvGrpSpPr/>
            <p:nvPr/>
          </p:nvGrpSpPr>
          <p:grpSpPr>
            <a:xfrm>
              <a:off x="6316644" y="4689528"/>
              <a:ext cx="4707726" cy="609592"/>
              <a:chOff x="6335554" y="2702856"/>
              <a:chExt cx="4707726" cy="450494"/>
            </a:xfrm>
          </p:grpSpPr>
          <p:sp>
            <p:nvSpPr>
              <p:cNvPr id="48" name="Diagonal Stripe 47">
                <a:extLst>
                  <a:ext uri="{FF2B5EF4-FFF2-40B4-BE49-F238E27FC236}">
                    <a16:creationId xmlns:a16="http://schemas.microsoft.com/office/drawing/2014/main" id="{B7BB2530-5D19-E7E0-E66C-CA00A9CF27EB}"/>
                  </a:ext>
                </a:extLst>
              </p:cNvPr>
              <p:cNvSpPr/>
              <p:nvPr/>
            </p:nvSpPr>
            <p:spPr>
              <a:xfrm rot="14215000">
                <a:off x="10555099" y="2665168"/>
                <a:ext cx="437606" cy="538757"/>
              </a:xfrm>
              <a:prstGeom prst="diagStripe">
                <a:avLst/>
              </a:prstGeom>
              <a:solidFill>
                <a:srgbClr val="FFE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613C54AE-ED62-1127-8D49-7FD429FE0337}"/>
                  </a:ext>
                </a:extLst>
              </p:cNvPr>
              <p:cNvSpPr/>
              <p:nvPr/>
            </p:nvSpPr>
            <p:spPr>
              <a:xfrm>
                <a:off x="6335554" y="2702856"/>
                <a:ext cx="4653859" cy="427200"/>
              </a:xfrm>
              <a:prstGeom prst="roundRect">
                <a:avLst/>
              </a:prstGeom>
              <a:solidFill>
                <a:srgbClr val="FFE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ysClr val="windowText" lastClr="000000"/>
                    </a:solidFill>
                  </a:ln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6FE0902D-884A-2B6F-0B4A-F5F5FFC6700D}"/>
                </a:ext>
              </a:extLst>
            </p:cNvPr>
            <p:cNvGrpSpPr/>
            <p:nvPr/>
          </p:nvGrpSpPr>
          <p:grpSpPr>
            <a:xfrm>
              <a:off x="4820512" y="4167305"/>
              <a:ext cx="4704214" cy="538757"/>
              <a:chOff x="4872210" y="2047522"/>
              <a:chExt cx="4704214" cy="538757"/>
            </a:xfrm>
          </p:grpSpPr>
          <p:sp>
            <p:nvSpPr>
              <p:cNvPr id="45" name="Diagonal Stripe 44">
                <a:extLst>
                  <a:ext uri="{FF2B5EF4-FFF2-40B4-BE49-F238E27FC236}">
                    <a16:creationId xmlns:a16="http://schemas.microsoft.com/office/drawing/2014/main" id="{7CA8F6FF-1D7B-24FD-C35B-8746214115B6}"/>
                  </a:ext>
                </a:extLst>
              </p:cNvPr>
              <p:cNvSpPr/>
              <p:nvPr/>
            </p:nvSpPr>
            <p:spPr>
              <a:xfrm rot="13029109">
                <a:off x="4872210" y="2047522"/>
                <a:ext cx="437606" cy="538757"/>
              </a:xfrm>
              <a:prstGeom prst="diagStripe">
                <a:avLst/>
              </a:prstGeom>
              <a:solidFill>
                <a:srgbClr val="E9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Rounded Rectangle 45">
                <a:extLst>
                  <a:ext uri="{FF2B5EF4-FFF2-40B4-BE49-F238E27FC236}">
                    <a16:creationId xmlns:a16="http://schemas.microsoft.com/office/drawing/2014/main" id="{CC786352-48A8-B25F-232A-7802C634D36D}"/>
                  </a:ext>
                </a:extLst>
              </p:cNvPr>
              <p:cNvSpPr/>
              <p:nvPr/>
            </p:nvSpPr>
            <p:spPr>
              <a:xfrm>
                <a:off x="4922565" y="2108999"/>
                <a:ext cx="4653859" cy="427200"/>
              </a:xfrm>
              <a:prstGeom prst="roundRect">
                <a:avLst/>
              </a:prstGeom>
              <a:solidFill>
                <a:srgbClr val="E9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ysClr val="windowText" lastClr="000000"/>
                    </a:solidFill>
                  </a:ln>
                </a:endParaRP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37DA775-47E0-73B7-0B63-C7903ECF0D55}"/>
                </a:ext>
              </a:extLst>
            </p:cNvPr>
            <p:cNvGrpSpPr/>
            <p:nvPr/>
          </p:nvGrpSpPr>
          <p:grpSpPr>
            <a:xfrm>
              <a:off x="4863336" y="3121124"/>
              <a:ext cx="4704214" cy="538757"/>
              <a:chOff x="4872210" y="2047522"/>
              <a:chExt cx="4704214" cy="538757"/>
            </a:xfrm>
          </p:grpSpPr>
          <p:sp>
            <p:nvSpPr>
              <p:cNvPr id="41" name="Diagonal Stripe 40">
                <a:extLst>
                  <a:ext uri="{FF2B5EF4-FFF2-40B4-BE49-F238E27FC236}">
                    <a16:creationId xmlns:a16="http://schemas.microsoft.com/office/drawing/2014/main" id="{60D7950A-B4E5-1376-EF79-412F127E8237}"/>
                  </a:ext>
                </a:extLst>
              </p:cNvPr>
              <p:cNvSpPr/>
              <p:nvPr/>
            </p:nvSpPr>
            <p:spPr>
              <a:xfrm rot="13029109">
                <a:off x="4872210" y="2047522"/>
                <a:ext cx="437606" cy="538757"/>
              </a:xfrm>
              <a:prstGeom prst="diagStripe">
                <a:avLst/>
              </a:prstGeom>
              <a:solidFill>
                <a:srgbClr val="E9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1EDBA354-9A19-D828-DD58-4663D78A4CBA}"/>
                  </a:ext>
                </a:extLst>
              </p:cNvPr>
              <p:cNvSpPr/>
              <p:nvPr/>
            </p:nvSpPr>
            <p:spPr>
              <a:xfrm>
                <a:off x="4922565" y="2108999"/>
                <a:ext cx="4653859" cy="427200"/>
              </a:xfrm>
              <a:prstGeom prst="roundRect">
                <a:avLst/>
              </a:prstGeom>
              <a:solidFill>
                <a:srgbClr val="E9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ysClr val="windowText" lastClr="000000"/>
                    </a:solidFill>
                  </a:ln>
                </a:endParaRP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D487ACA7-C4C3-490F-8718-94F319C00A88}"/>
                </a:ext>
              </a:extLst>
            </p:cNvPr>
            <p:cNvGrpSpPr/>
            <p:nvPr/>
          </p:nvGrpSpPr>
          <p:grpSpPr>
            <a:xfrm>
              <a:off x="6229439" y="3642770"/>
              <a:ext cx="4759974" cy="450494"/>
              <a:chOff x="6335554" y="2702856"/>
              <a:chExt cx="4759974" cy="450494"/>
            </a:xfrm>
          </p:grpSpPr>
          <p:sp>
            <p:nvSpPr>
              <p:cNvPr id="38" name="Diagonal Stripe 37">
                <a:extLst>
                  <a:ext uri="{FF2B5EF4-FFF2-40B4-BE49-F238E27FC236}">
                    <a16:creationId xmlns:a16="http://schemas.microsoft.com/office/drawing/2014/main" id="{43C8C935-1C62-2035-15F7-9B291ADD21C0}"/>
                  </a:ext>
                </a:extLst>
              </p:cNvPr>
              <p:cNvSpPr/>
              <p:nvPr/>
            </p:nvSpPr>
            <p:spPr>
              <a:xfrm rot="14215000">
                <a:off x="10607347" y="2665168"/>
                <a:ext cx="437606" cy="538757"/>
              </a:xfrm>
              <a:prstGeom prst="diagStripe">
                <a:avLst/>
              </a:prstGeom>
              <a:solidFill>
                <a:srgbClr val="FFE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B954F143-1A3B-3472-D83A-60BD794700CB}"/>
                  </a:ext>
                </a:extLst>
              </p:cNvPr>
              <p:cNvSpPr/>
              <p:nvPr/>
            </p:nvSpPr>
            <p:spPr>
              <a:xfrm>
                <a:off x="6335554" y="2702856"/>
                <a:ext cx="4653859" cy="427200"/>
              </a:xfrm>
              <a:prstGeom prst="roundRect">
                <a:avLst/>
              </a:prstGeom>
              <a:solidFill>
                <a:srgbClr val="FFE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ysClr val="windowText" lastClr="000000"/>
                    </a:solidFill>
                  </a:ln>
                </a:endParaRP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6ACCA676-A804-C1EB-D030-874C5CFA8982}"/>
                </a:ext>
              </a:extLst>
            </p:cNvPr>
            <p:cNvGrpSpPr/>
            <p:nvPr/>
          </p:nvGrpSpPr>
          <p:grpSpPr>
            <a:xfrm>
              <a:off x="6335554" y="2565697"/>
              <a:ext cx="4759974" cy="450494"/>
              <a:chOff x="6335554" y="2702856"/>
              <a:chExt cx="4759974" cy="450494"/>
            </a:xfrm>
          </p:grpSpPr>
          <p:sp>
            <p:nvSpPr>
              <p:cNvPr id="35" name="Diagonal Stripe 34">
                <a:extLst>
                  <a:ext uri="{FF2B5EF4-FFF2-40B4-BE49-F238E27FC236}">
                    <a16:creationId xmlns:a16="http://schemas.microsoft.com/office/drawing/2014/main" id="{536AD7F9-31AB-A2EC-4F77-B69E467BC982}"/>
                  </a:ext>
                </a:extLst>
              </p:cNvPr>
              <p:cNvSpPr/>
              <p:nvPr/>
            </p:nvSpPr>
            <p:spPr>
              <a:xfrm rot="14215000">
                <a:off x="10607347" y="2665168"/>
                <a:ext cx="437606" cy="538757"/>
              </a:xfrm>
              <a:prstGeom prst="diagStripe">
                <a:avLst/>
              </a:prstGeom>
              <a:solidFill>
                <a:srgbClr val="FFE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ounded Rectangle 33">
                <a:extLst>
                  <a:ext uri="{FF2B5EF4-FFF2-40B4-BE49-F238E27FC236}">
                    <a16:creationId xmlns:a16="http://schemas.microsoft.com/office/drawing/2014/main" id="{9C0E6820-6525-09E8-6FAE-A2EDC85F3AE7}"/>
                  </a:ext>
                </a:extLst>
              </p:cNvPr>
              <p:cNvSpPr/>
              <p:nvPr/>
            </p:nvSpPr>
            <p:spPr>
              <a:xfrm>
                <a:off x="6335554" y="2702856"/>
                <a:ext cx="4653859" cy="427200"/>
              </a:xfrm>
              <a:prstGeom prst="roundRect">
                <a:avLst/>
              </a:prstGeom>
              <a:solidFill>
                <a:srgbClr val="FFE19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ysClr val="windowText" lastClr="000000"/>
                    </a:solidFill>
                  </a:ln>
                </a:endParaRPr>
              </a:p>
            </p:txBody>
          </p:sp>
        </p:grpSp>
        <p:pic>
          <p:nvPicPr>
            <p:cNvPr id="4" name="Picture 3" descr="A person wearing a garment&#10;&#10;Description automatically generated with medium confidence">
              <a:extLst>
                <a:ext uri="{FF2B5EF4-FFF2-40B4-BE49-F238E27FC236}">
                  <a16:creationId xmlns:a16="http://schemas.microsoft.com/office/drawing/2014/main" id="{87EE65E4-AB82-7237-DEEC-F4601B5CCD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1783" y="194723"/>
              <a:ext cx="3146153" cy="151365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B541A0-9FA8-464F-841C-6FFB033B1FCC}"/>
                </a:ext>
              </a:extLst>
            </p:cNvPr>
            <p:cNvSpPr txBox="1"/>
            <p:nvPr/>
          </p:nvSpPr>
          <p:spPr>
            <a:xfrm>
              <a:off x="3141323" y="938938"/>
              <a:ext cx="806259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YODA: </a:t>
              </a:r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Y</a:t>
              </a:r>
              <a:r>
                <a:rPr lang="en-US" sz="4400" b="1" dirty="0">
                  <a:solidFill>
                    <a:srgbClr val="4C4C6D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our </a:t>
              </a:r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O</a:t>
              </a:r>
              <a:r>
                <a:rPr lang="en-US" sz="4400" b="1" dirty="0">
                  <a:solidFill>
                    <a:srgbClr val="4C4C6D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wn </a:t>
              </a:r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D</a:t>
              </a:r>
              <a:r>
                <a:rPr lang="en-US" sz="4400" b="1" dirty="0">
                  <a:solidFill>
                    <a:srgbClr val="4C4C6D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iabetes </a:t>
              </a:r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A</a:t>
              </a:r>
              <a:r>
                <a:rPr lang="en-US" sz="4400" b="1" dirty="0">
                  <a:solidFill>
                    <a:srgbClr val="4C4C6D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ssistant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61C205D-73D9-3521-8C61-A5029A140DE7}"/>
                </a:ext>
              </a:extLst>
            </p:cNvPr>
            <p:cNvSpPr txBox="1"/>
            <p:nvPr/>
          </p:nvSpPr>
          <p:spPr>
            <a:xfrm>
              <a:off x="738900" y="1866080"/>
              <a:ext cx="35131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5082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COUNTY LEVEL DIABETES INFO</a:t>
              </a:r>
            </a:p>
            <a:p>
              <a:r>
                <a:rPr lang="en-US" sz="1600" dirty="0">
                  <a:latin typeface="Helvetica Light" panose="020B0403020202020204" pitchFamily="34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Based on Social Vulnerability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202483C-2900-1680-A664-25B17BB7E344}"/>
                </a:ext>
              </a:extLst>
            </p:cNvPr>
            <p:cNvSpPr txBox="1"/>
            <p:nvPr/>
          </p:nvSpPr>
          <p:spPr>
            <a:xfrm>
              <a:off x="738900" y="2935223"/>
              <a:ext cx="34674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5082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GENERAL DIABETES CONCERNS</a:t>
              </a:r>
            </a:p>
            <a:p>
              <a:r>
                <a:rPr lang="en-US" sz="1600" dirty="0">
                  <a:latin typeface="Helvetica Light" panose="020B0403020202020204" pitchFamily="34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Based on Reddit text data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1AB9AF3-26E2-2CCE-7051-5D6981BB97BD}"/>
                </a:ext>
              </a:extLst>
            </p:cNvPr>
            <p:cNvSpPr txBox="1"/>
            <p:nvPr/>
          </p:nvSpPr>
          <p:spPr>
            <a:xfrm>
              <a:off x="738900" y="4004366"/>
              <a:ext cx="31119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5082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DIABETES DRUG INFO</a:t>
              </a:r>
            </a:p>
            <a:p>
              <a:r>
                <a:rPr lang="en-US" sz="1600" dirty="0">
                  <a:latin typeface="Helvetica Light" panose="020B0403020202020204" pitchFamily="34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Based on patients’ drug review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1184AB-5ECE-136F-C189-83F98C824771}"/>
                </a:ext>
              </a:extLst>
            </p:cNvPr>
            <p:cNvSpPr txBox="1"/>
            <p:nvPr/>
          </p:nvSpPr>
          <p:spPr>
            <a:xfrm>
              <a:off x="738899" y="5073509"/>
              <a:ext cx="31119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5082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BASIC GREETINGS</a:t>
              </a:r>
            </a:p>
            <a:p>
              <a:r>
                <a:rPr lang="en-US" sz="1600" dirty="0">
                  <a:latin typeface="Helvetica Light" panose="020B0403020202020204" pitchFamily="34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Based on corpus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CC90AC0-7111-9909-F083-B32F5F272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96258" y="427400"/>
              <a:ext cx="879793" cy="879793"/>
            </a:xfrm>
            <a:prstGeom prst="rect">
              <a:avLst/>
            </a:prstGeom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094576C-148D-2037-5DE0-19B989D2ADB4}"/>
                </a:ext>
              </a:extLst>
            </p:cNvPr>
            <p:cNvGrpSpPr/>
            <p:nvPr/>
          </p:nvGrpSpPr>
          <p:grpSpPr>
            <a:xfrm>
              <a:off x="4872210" y="2047522"/>
              <a:ext cx="4704214" cy="538757"/>
              <a:chOff x="4872210" y="2047522"/>
              <a:chExt cx="4704214" cy="538757"/>
            </a:xfrm>
          </p:grpSpPr>
          <p:sp>
            <p:nvSpPr>
              <p:cNvPr id="32" name="Diagonal Stripe 31">
                <a:extLst>
                  <a:ext uri="{FF2B5EF4-FFF2-40B4-BE49-F238E27FC236}">
                    <a16:creationId xmlns:a16="http://schemas.microsoft.com/office/drawing/2014/main" id="{8569A02F-6164-5711-D83B-4C2A06AC50CB}"/>
                  </a:ext>
                </a:extLst>
              </p:cNvPr>
              <p:cNvSpPr/>
              <p:nvPr/>
            </p:nvSpPr>
            <p:spPr>
              <a:xfrm rot="13029109">
                <a:off x="4872210" y="2047522"/>
                <a:ext cx="437606" cy="538757"/>
              </a:xfrm>
              <a:prstGeom prst="diagStripe">
                <a:avLst/>
              </a:prstGeom>
              <a:solidFill>
                <a:srgbClr val="E9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Rounded Rectangle 29">
                <a:extLst>
                  <a:ext uri="{FF2B5EF4-FFF2-40B4-BE49-F238E27FC236}">
                    <a16:creationId xmlns:a16="http://schemas.microsoft.com/office/drawing/2014/main" id="{869B8B18-15F3-CBE6-3F6C-950EFD0AE28D}"/>
                  </a:ext>
                </a:extLst>
              </p:cNvPr>
              <p:cNvSpPr/>
              <p:nvPr/>
            </p:nvSpPr>
            <p:spPr>
              <a:xfrm>
                <a:off x="4922565" y="2108999"/>
                <a:ext cx="4653859" cy="427200"/>
              </a:xfrm>
              <a:prstGeom prst="roundRect">
                <a:avLst/>
              </a:prstGeom>
              <a:solidFill>
                <a:srgbClr val="E9F6E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ysClr val="windowText" lastClr="000000"/>
                    </a:solidFill>
                  </a:ln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6A356AF-B231-16FF-CDC6-D3FDEDDEA05B}"/>
                  </a:ext>
                </a:extLst>
              </p:cNvPr>
              <p:cNvSpPr txBox="1"/>
              <p:nvPr/>
            </p:nvSpPr>
            <p:spPr>
              <a:xfrm>
                <a:off x="4959454" y="2143079"/>
                <a:ext cx="461697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Consolas" panose="020B0609020204030204" pitchFamily="49" charset="0"/>
                    <a:ea typeface="Apple Color Emoji" pitchFamily="2" charset="0"/>
                    <a:cs typeface="Consolas" panose="020B0609020204030204" pitchFamily="49" charset="0"/>
                  </a:rPr>
                  <a:t>“Any diabetes center in Jones, NC?”</a:t>
                </a:r>
                <a:endParaRPr lang="en-US" dirty="0">
                  <a:latin typeface="Consolas" panose="020B0609020204030204" pitchFamily="49" charset="0"/>
                  <a:ea typeface="Apple Color Emoji" pitchFamily="2" charset="0"/>
                  <a:cs typeface="Consolas" panose="020B0609020204030204" pitchFamily="49" charset="0"/>
                </a:endParaRP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089D702-BBCC-E620-2C1A-F078FB7354CC}"/>
                </a:ext>
              </a:extLst>
            </p:cNvPr>
            <p:cNvSpPr txBox="1"/>
            <p:nvPr/>
          </p:nvSpPr>
          <p:spPr>
            <a:xfrm>
              <a:off x="5013651" y="3228739"/>
              <a:ext cx="29706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Consolas" panose="020B0609020204030204" pitchFamily="49" charset="0"/>
                  <a:ea typeface="Apple Color Emoji" pitchFamily="2" charset="0"/>
                  <a:cs typeface="Consolas" panose="020B0609020204030204" pitchFamily="49" charset="0"/>
                </a:rPr>
                <a:t>“What is prediabetes?”</a:t>
              </a:r>
              <a:endParaRPr lang="en-US" dirty="0">
                <a:latin typeface="Consolas" panose="020B0609020204030204" pitchFamily="49" charset="0"/>
                <a:ea typeface="Apple Color Emoji" pitchFamily="2" charset="0"/>
                <a:cs typeface="Consolas" panose="020B0609020204030204" pitchFamily="49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AB10A8C-C9B7-8AF3-D719-8BBA0768371B}"/>
                </a:ext>
              </a:extLst>
            </p:cNvPr>
            <p:cNvSpPr txBox="1"/>
            <p:nvPr/>
          </p:nvSpPr>
          <p:spPr>
            <a:xfrm>
              <a:off x="5082139" y="4281365"/>
              <a:ext cx="2717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Consolas" panose="020B0609020204030204" pitchFamily="49" charset="0"/>
                  <a:ea typeface="Apple Color Emoji" pitchFamily="2" charset="0"/>
                  <a:cs typeface="Consolas" panose="020B0609020204030204" pitchFamily="49" charset="0"/>
                </a:rPr>
                <a:t>“What is Metformin?”</a:t>
              </a:r>
              <a:endParaRPr lang="en-US" dirty="0">
                <a:latin typeface="Consolas" panose="020B0609020204030204" pitchFamily="49" charset="0"/>
                <a:ea typeface="Apple Color Emoji" pitchFamily="2" charset="0"/>
                <a:cs typeface="Consolas" panose="020B0609020204030204" pitchFamily="49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388FC9-7C52-CA38-8396-7FC953EB79E7}"/>
                </a:ext>
              </a:extLst>
            </p:cNvPr>
            <p:cNvSpPr txBox="1"/>
            <p:nvPr/>
          </p:nvSpPr>
          <p:spPr>
            <a:xfrm>
              <a:off x="5070548" y="5356817"/>
              <a:ext cx="36038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Consolas" panose="020B0609020204030204" pitchFamily="49" charset="0"/>
                  <a:ea typeface="Apple Color Emoji" pitchFamily="2" charset="0"/>
                  <a:cs typeface="Consolas" panose="020B0609020204030204" pitchFamily="49" charset="0"/>
                </a:rPr>
                <a:t>“May the force be with you”</a:t>
              </a:r>
              <a:endParaRPr lang="en-US" dirty="0">
                <a:latin typeface="Consolas" panose="020B0609020204030204" pitchFamily="49" charset="0"/>
                <a:ea typeface="Apple Color Emoji" pitchFamily="2" charset="0"/>
                <a:cs typeface="Consolas" panose="020B0609020204030204" pitchFamily="49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47F3D05-EAAA-C35A-CE61-89B7143CE26E}"/>
                </a:ext>
              </a:extLst>
            </p:cNvPr>
            <p:cNvSpPr txBox="1"/>
            <p:nvPr/>
          </p:nvSpPr>
          <p:spPr>
            <a:xfrm>
              <a:off x="6349410" y="2606027"/>
              <a:ext cx="480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latin typeface="Consolas" panose="020B0609020204030204" pitchFamily="49" charset="0"/>
                  <a:cs typeface="Consolas" panose="020B0609020204030204" pitchFamily="49" charset="0"/>
                </a:rPr>
                <a:t>There is Free/Low-Cost Class: 418 NC Hwy. 58 N. Unit C / Trenton, North Carolina 28585 | http://</a:t>
              </a:r>
              <a:r>
                <a:rPr lang="en-US" sz="9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www.jonescountyhealth.com</a:t>
              </a:r>
              <a:r>
                <a:rPr lang="en-US" sz="900" dirty="0">
                  <a:latin typeface="Consolas" panose="020B0609020204030204" pitchFamily="49" charset="0"/>
                  <a:cs typeface="Consolas" panose="020B0609020204030204" pitchFamily="49" charset="0"/>
                </a:rPr>
                <a:t> | (252) 448-9111</a:t>
              </a:r>
            </a:p>
          </p:txBody>
        </p:sp>
        <p:pic>
          <p:nvPicPr>
            <p:cNvPr id="23" name="Picture 22" descr="A person wearing a garment&#10;&#10;Description automatically generated with medium confidence">
              <a:extLst>
                <a:ext uri="{FF2B5EF4-FFF2-40B4-BE49-F238E27FC236}">
                  <a16:creationId xmlns:a16="http://schemas.microsoft.com/office/drawing/2014/main" id="{DB70FB60-4348-8994-DBE6-45A1D6052E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50010" y="2662747"/>
              <a:ext cx="766472" cy="36876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3FF57B8-DC85-AA8D-2DBB-FB00E3F33BA5}"/>
                </a:ext>
              </a:extLst>
            </p:cNvPr>
            <p:cNvSpPr txBox="1"/>
            <p:nvPr/>
          </p:nvSpPr>
          <p:spPr>
            <a:xfrm>
              <a:off x="6225487" y="3667608"/>
              <a:ext cx="4800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latin typeface="Consolas" panose="020B0609020204030204" pitchFamily="49" charset="0"/>
                  <a:cs typeface="Consolas" panose="020B0609020204030204" pitchFamily="49" charset="0"/>
                </a:rPr>
                <a:t>Prediabetes means a person’s blood glucose (sugar) level is higher than normal. People with prediabetes can get type 2 diabetes.</a:t>
              </a:r>
            </a:p>
          </p:txBody>
        </p:sp>
        <p:pic>
          <p:nvPicPr>
            <p:cNvPr id="25" name="Picture 24" descr="A person wearing a garment&#10;&#10;Description automatically generated with medium confidence">
              <a:extLst>
                <a:ext uri="{FF2B5EF4-FFF2-40B4-BE49-F238E27FC236}">
                  <a16:creationId xmlns:a16="http://schemas.microsoft.com/office/drawing/2014/main" id="{EBC964EF-8235-A1B5-B072-40CC10E14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38930" y="3746500"/>
              <a:ext cx="766472" cy="36876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36C49BE-1963-2B44-3AD1-C6F56FDBC5A5}"/>
                </a:ext>
              </a:extLst>
            </p:cNvPr>
            <p:cNvSpPr txBox="1"/>
            <p:nvPr/>
          </p:nvSpPr>
          <p:spPr>
            <a:xfrm>
              <a:off x="6396241" y="4734565"/>
              <a:ext cx="448705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latin typeface="Consolas" panose="020B0609020204030204" pitchFamily="49" charset="0"/>
                  <a:cs typeface="Consolas" panose="020B0609020204030204" pitchFamily="49" charset="0"/>
                </a:rPr>
                <a:t>Metformin is one of the best drugs to treat diabetes, it is very affordable, it used with a proper diet and exercise program and possibly with other medications to control high blood sugar. </a:t>
              </a:r>
            </a:p>
          </p:txBody>
        </p:sp>
        <p:pic>
          <p:nvPicPr>
            <p:cNvPr id="27" name="Picture 26" descr="A person wearing a garment&#10;&#10;Description automatically generated with medium confidence">
              <a:extLst>
                <a:ext uri="{FF2B5EF4-FFF2-40B4-BE49-F238E27FC236}">
                  <a16:creationId xmlns:a16="http://schemas.microsoft.com/office/drawing/2014/main" id="{91DC2CEF-C907-21E3-90A3-AEB26F13D5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60257" y="4680911"/>
              <a:ext cx="766472" cy="36876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325B378-EAD3-2A53-D8F4-AAEE876973CA}"/>
                </a:ext>
              </a:extLst>
            </p:cNvPr>
            <p:cNvSpPr txBox="1"/>
            <p:nvPr/>
          </p:nvSpPr>
          <p:spPr>
            <a:xfrm>
              <a:off x="8823959" y="5959656"/>
              <a:ext cx="190888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900" dirty="0">
                  <a:latin typeface="Consolas" panose="020B0609020204030204" pitchFamily="49" charset="0"/>
                  <a:cs typeface="Consolas" panose="020B0609020204030204" pitchFamily="49" charset="0"/>
                </a:rPr>
                <a:t>May the force be with you</a:t>
              </a:r>
            </a:p>
          </p:txBody>
        </p:sp>
        <p:pic>
          <p:nvPicPr>
            <p:cNvPr id="29" name="Picture 28" descr="A person wearing a garment&#10;&#10;Description automatically generated with medium confidence">
              <a:extLst>
                <a:ext uri="{FF2B5EF4-FFF2-40B4-BE49-F238E27FC236}">
                  <a16:creationId xmlns:a16="http://schemas.microsoft.com/office/drawing/2014/main" id="{12C0E3D7-24F3-8C99-2A97-C6FEDEDC7D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02256" y="5997582"/>
              <a:ext cx="766472" cy="3687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9025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B54DAF8-4C0E-59F1-CC6E-889B2FE41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9038" y="2803153"/>
            <a:ext cx="2319188" cy="231918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3371999-EDAA-AEFB-E6AF-FF3F845B6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50" y="517270"/>
            <a:ext cx="1460746" cy="14607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6D9B14-78F4-E78D-62B9-3CF6EEC7A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6196" y="742518"/>
            <a:ext cx="1235498" cy="1235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AAD802-0420-CEF5-5DD8-1C13D796146D}"/>
              </a:ext>
            </a:extLst>
          </p:cNvPr>
          <p:cNvSpPr txBox="1"/>
          <p:nvPr/>
        </p:nvSpPr>
        <p:spPr>
          <a:xfrm>
            <a:off x="1318145" y="1360267"/>
            <a:ext cx="105912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err="1">
                <a:solidFill>
                  <a:srgbClr val="F67575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D</a:t>
            </a:r>
            <a:r>
              <a:rPr lang="en-US" sz="4400" b="1" dirty="0" err="1">
                <a:solidFill>
                  <a:srgbClr val="F67575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rug</a:t>
            </a:r>
            <a:r>
              <a:rPr lang="en-US" sz="4400" b="1" dirty="0" err="1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Info</a:t>
            </a:r>
            <a:r>
              <a:rPr lang="en-US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: </a:t>
            </a:r>
            <a:r>
              <a:rPr lang="en-US" sz="4000" b="1" dirty="0">
                <a:solidFill>
                  <a:srgbClr val="4C4C6D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Diabetes Drug Recommendation System</a:t>
            </a:r>
            <a:endParaRPr lang="en-US" sz="4400" b="1" dirty="0">
              <a:solidFill>
                <a:srgbClr val="4C4C6D"/>
              </a:solidFill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4D2918-139E-29B4-F3BF-E8619AA3EBE5}"/>
              </a:ext>
            </a:extLst>
          </p:cNvPr>
          <p:cNvGrpSpPr/>
          <p:nvPr/>
        </p:nvGrpSpPr>
        <p:grpSpPr>
          <a:xfrm>
            <a:off x="505824" y="2809013"/>
            <a:ext cx="2511697" cy="2403067"/>
            <a:chOff x="845457" y="2809013"/>
            <a:chExt cx="3251200" cy="32512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BA90759-4880-7D1E-115E-AE3D7768D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5457" y="2809013"/>
              <a:ext cx="3251200" cy="32512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627EF71-9D62-B8EB-3EC5-B7B86E7D1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32562" y="3180811"/>
              <a:ext cx="1310638" cy="1189132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2317A77-C524-49C5-5BAD-E7CA524611A0}"/>
              </a:ext>
            </a:extLst>
          </p:cNvPr>
          <p:cNvSpPr txBox="1"/>
          <p:nvPr/>
        </p:nvSpPr>
        <p:spPr>
          <a:xfrm>
            <a:off x="-347555" y="5410883"/>
            <a:ext cx="4218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5082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SEARCH DRUG INFO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49DF53-6DEF-4BD6-738B-A76961B56885}"/>
              </a:ext>
            </a:extLst>
          </p:cNvPr>
          <p:cNvSpPr txBox="1"/>
          <p:nvPr/>
        </p:nvSpPr>
        <p:spPr>
          <a:xfrm>
            <a:off x="3586199" y="5432313"/>
            <a:ext cx="4218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5082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CHECK REVIEWS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40E4EE3-25E5-7D3F-8DA1-207D7365C5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5426" y="3792429"/>
            <a:ext cx="1625600" cy="16256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E1485C7A-C273-F5E7-F25E-5ECC3D1483AD}"/>
              </a:ext>
            </a:extLst>
          </p:cNvPr>
          <p:cNvGrpSpPr/>
          <p:nvPr/>
        </p:nvGrpSpPr>
        <p:grpSpPr>
          <a:xfrm>
            <a:off x="8495215" y="2604854"/>
            <a:ext cx="2755288" cy="2950335"/>
            <a:chOff x="8832918" y="2467694"/>
            <a:chExt cx="2755288" cy="295033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3E5976C-8D8A-3851-F1C0-22BDBD899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832918" y="2705934"/>
              <a:ext cx="2513625" cy="251362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34548C7-6C73-A283-639A-E2C3EFF36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720978" y="2467694"/>
              <a:ext cx="846182" cy="830997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7166FAA-4149-B816-7452-47EFE921D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0832356" y="3565904"/>
              <a:ext cx="755850" cy="75585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DAA907A-09D8-50F4-B112-589CE749C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0504924" y="4400405"/>
              <a:ext cx="1017624" cy="1017624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A71675A-F28C-8DAE-318B-854630EF1027}"/>
              </a:ext>
            </a:extLst>
          </p:cNvPr>
          <p:cNvSpPr txBox="1"/>
          <p:nvPr/>
        </p:nvSpPr>
        <p:spPr>
          <a:xfrm>
            <a:off x="7256742" y="5432313"/>
            <a:ext cx="5314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5082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DRUG RECOMMENDATION</a:t>
            </a:r>
          </a:p>
        </p:txBody>
      </p:sp>
    </p:spTree>
    <p:extLst>
      <p:ext uri="{BB962C8B-B14F-4D97-AF65-F5344CB8AC3E}">
        <p14:creationId xmlns:p14="http://schemas.microsoft.com/office/powerpoint/2010/main" val="2784944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90D4826-F213-A59C-F39D-8C372B44322E}"/>
              </a:ext>
            </a:extLst>
          </p:cNvPr>
          <p:cNvGrpSpPr/>
          <p:nvPr/>
        </p:nvGrpSpPr>
        <p:grpSpPr>
          <a:xfrm>
            <a:off x="433025" y="281350"/>
            <a:ext cx="11701953" cy="1513656"/>
            <a:chOff x="433025" y="281350"/>
            <a:chExt cx="11701953" cy="1513656"/>
          </a:xfrm>
        </p:grpSpPr>
        <p:pic>
          <p:nvPicPr>
            <p:cNvPr id="8" name="Picture 7" descr="A person wearing a garment&#10;&#10;Description automatically generated with medium confidence">
              <a:extLst>
                <a:ext uri="{FF2B5EF4-FFF2-40B4-BE49-F238E27FC236}">
                  <a16:creationId xmlns:a16="http://schemas.microsoft.com/office/drawing/2014/main" id="{5E6E8717-EDC2-F8C1-AD6D-CE1EEC485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3025" y="281350"/>
              <a:ext cx="3146153" cy="151365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B17BB28-470F-C284-8B25-927B77A1511B}"/>
                </a:ext>
              </a:extLst>
            </p:cNvPr>
            <p:cNvSpPr txBox="1"/>
            <p:nvPr/>
          </p:nvSpPr>
          <p:spPr>
            <a:xfrm>
              <a:off x="2852565" y="1025565"/>
              <a:ext cx="928241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Meet </a:t>
              </a:r>
              <a:r>
                <a:rPr lang="en-US" sz="4400" b="1" dirty="0">
                  <a:solidFill>
                    <a:srgbClr val="9BB59E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YODA</a:t>
              </a:r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, </a:t>
              </a:r>
              <a:r>
                <a:rPr lang="en-US" sz="4400" b="1" dirty="0">
                  <a:solidFill>
                    <a:srgbClr val="9BB59E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Y</a:t>
              </a:r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our </a:t>
              </a:r>
              <a:r>
                <a:rPr lang="en-US" sz="4400" b="1" dirty="0">
                  <a:solidFill>
                    <a:srgbClr val="9BB59E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O</a:t>
              </a:r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wn </a:t>
              </a:r>
              <a:r>
                <a:rPr lang="en-US" sz="4400" b="1" dirty="0">
                  <a:solidFill>
                    <a:srgbClr val="9BB59E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D</a:t>
              </a:r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iabetes </a:t>
              </a:r>
              <a:r>
                <a:rPr lang="en-US" sz="4400" b="1" dirty="0">
                  <a:solidFill>
                    <a:srgbClr val="9BB59E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A</a:t>
              </a:r>
              <a:r>
                <a:rPr lang="en-US" sz="4400" b="1" dirty="0">
                  <a:solidFill>
                    <a:srgbClr val="0E185F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ssistant</a:t>
              </a:r>
              <a:endParaRPr lang="en-US" sz="4400" b="1" dirty="0">
                <a:solidFill>
                  <a:srgbClr val="4C4C6D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7154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0B91448-3212-1D1A-98AD-373842A027D7}"/>
              </a:ext>
            </a:extLst>
          </p:cNvPr>
          <p:cNvGrpSpPr/>
          <p:nvPr/>
        </p:nvGrpSpPr>
        <p:grpSpPr>
          <a:xfrm>
            <a:off x="1145905" y="2558176"/>
            <a:ext cx="9140701" cy="1305362"/>
            <a:chOff x="1145905" y="1406773"/>
            <a:chExt cx="9140701" cy="130536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5309745-34C2-FD59-D25A-7C72C7C1F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45905" y="1406773"/>
              <a:ext cx="1288534" cy="123280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4C228AD-9CDC-4F44-93D1-DCAB62A66976}"/>
                </a:ext>
              </a:extLst>
            </p:cNvPr>
            <p:cNvSpPr txBox="1"/>
            <p:nvPr/>
          </p:nvSpPr>
          <p:spPr>
            <a:xfrm>
              <a:off x="1905394" y="1942694"/>
              <a:ext cx="83812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rgbClr val="005082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SEARCH YOUR DRUG INFO HERE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36B9CC0-9F41-4501-EF64-550357AFF2FA}"/>
              </a:ext>
            </a:extLst>
          </p:cNvPr>
          <p:cNvGrpSpPr/>
          <p:nvPr/>
        </p:nvGrpSpPr>
        <p:grpSpPr>
          <a:xfrm>
            <a:off x="1063447" y="3762098"/>
            <a:ext cx="9223159" cy="1658892"/>
            <a:chOff x="1063447" y="3762098"/>
            <a:chExt cx="9223159" cy="165889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F20BE51-6CB5-F18E-FED8-B0FBF354F8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3447" y="3966053"/>
              <a:ext cx="1370992" cy="137099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85D04E3-9E33-9309-2C4B-17E697076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8195" y="3762098"/>
              <a:ext cx="819751" cy="81975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0ADB346-7FC5-09BE-9F77-ADA44CCA9C22}"/>
                </a:ext>
              </a:extLst>
            </p:cNvPr>
            <p:cNvSpPr txBox="1"/>
            <p:nvPr/>
          </p:nvSpPr>
          <p:spPr>
            <a:xfrm>
              <a:off x="1905394" y="4651549"/>
              <a:ext cx="83812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rgbClr val="005082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CHECK OTHER PATIENT’S REVIEW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DF7125E-DF93-7933-B0AE-FD0E39DC2AE8}"/>
              </a:ext>
            </a:extLst>
          </p:cNvPr>
          <p:cNvGrpSpPr/>
          <p:nvPr/>
        </p:nvGrpSpPr>
        <p:grpSpPr>
          <a:xfrm>
            <a:off x="1618981" y="684814"/>
            <a:ext cx="9562843" cy="1607341"/>
            <a:chOff x="1618981" y="684814"/>
            <a:chExt cx="9562843" cy="160734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2DD4A95-372F-BA77-6AEB-9B436760BCCE}"/>
                </a:ext>
              </a:extLst>
            </p:cNvPr>
            <p:cNvGrpSpPr/>
            <p:nvPr/>
          </p:nvGrpSpPr>
          <p:grpSpPr>
            <a:xfrm>
              <a:off x="1618981" y="684814"/>
              <a:ext cx="1288534" cy="1504391"/>
              <a:chOff x="8832918" y="2467694"/>
              <a:chExt cx="2755288" cy="2950335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DE8A9A14-A323-A539-AEEB-216A810D98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32918" y="2705934"/>
                <a:ext cx="2513625" cy="2513625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A1ECD8C1-0F5A-DF3B-5A6F-AE24F762D4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20978" y="2467694"/>
                <a:ext cx="846182" cy="830997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5547F434-57DA-226E-2665-D448894A00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832356" y="3565904"/>
                <a:ext cx="755850" cy="755850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6074E02B-C926-27D7-1362-08F548560D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504924" y="4400405"/>
                <a:ext cx="1017624" cy="1017624"/>
              </a:xfrm>
              <a:prstGeom prst="rect">
                <a:avLst/>
              </a:prstGeom>
            </p:spPr>
          </p:pic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8CCCD6D-BFEE-6F6F-2A12-63C053542DB6}"/>
                </a:ext>
              </a:extLst>
            </p:cNvPr>
            <p:cNvSpPr txBox="1"/>
            <p:nvPr/>
          </p:nvSpPr>
          <p:spPr>
            <a:xfrm>
              <a:off x="2800612" y="1522714"/>
              <a:ext cx="83812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>
                  <a:solidFill>
                    <a:srgbClr val="005082"/>
                  </a:solidFill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CONSIDERING ALTERNATIVE DRUGS?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494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372</Words>
  <Application>Microsoft Macintosh PowerPoint</Application>
  <PresentationFormat>Widescreen</PresentationFormat>
  <Paragraphs>72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Helvetica Light</vt:lpstr>
      <vt:lpstr>Helvetica Neue</vt:lpstr>
      <vt:lpstr>Helvetica Neue Condensed</vt:lpstr>
      <vt:lpstr>Noto Sans Kannada Thin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Wonki Lee</dc:creator>
  <cp:lastModifiedBy>Wonki Lee</cp:lastModifiedBy>
  <cp:revision>7</cp:revision>
  <dcterms:created xsi:type="dcterms:W3CDTF">2022-04-25T20:34:38Z</dcterms:created>
  <dcterms:modified xsi:type="dcterms:W3CDTF">2022-04-27T23:59:43Z</dcterms:modified>
</cp:coreProperties>
</file>

<file path=docProps/thumbnail.jpeg>
</file>